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302" r:id="rId3"/>
    <p:sldId id="303" r:id="rId4"/>
    <p:sldId id="304" r:id="rId5"/>
    <p:sldId id="261" r:id="rId6"/>
    <p:sldId id="262" r:id="rId7"/>
    <p:sldId id="319" r:id="rId8"/>
    <p:sldId id="320" r:id="rId9"/>
    <p:sldId id="265" r:id="rId10"/>
    <p:sldId id="266" r:id="rId11"/>
    <p:sldId id="267" r:id="rId12"/>
    <p:sldId id="270" r:id="rId13"/>
    <p:sldId id="291" r:id="rId14"/>
    <p:sldId id="269" r:id="rId15"/>
    <p:sldId id="294" r:id="rId16"/>
    <p:sldId id="272" r:id="rId17"/>
    <p:sldId id="274" r:id="rId18"/>
    <p:sldId id="275" r:id="rId19"/>
    <p:sldId id="276" r:id="rId20"/>
    <p:sldId id="289" r:id="rId21"/>
    <p:sldId id="305" r:id="rId22"/>
    <p:sldId id="277" r:id="rId23"/>
    <p:sldId id="306" r:id="rId24"/>
    <p:sldId id="307" r:id="rId25"/>
    <p:sldId id="308" r:id="rId26"/>
    <p:sldId id="309" r:id="rId27"/>
    <p:sldId id="311" r:id="rId28"/>
    <p:sldId id="312" r:id="rId29"/>
    <p:sldId id="313" r:id="rId30"/>
    <p:sldId id="295" r:id="rId31"/>
    <p:sldId id="324" r:id="rId32"/>
    <p:sldId id="293" r:id="rId33"/>
    <p:sldId id="299" r:id="rId34"/>
    <p:sldId id="292" r:id="rId35"/>
    <p:sldId id="323" r:id="rId36"/>
    <p:sldId id="316" r:id="rId37"/>
    <p:sldId id="321" r:id="rId38"/>
    <p:sldId id="322" r:id="rId39"/>
    <p:sldId id="296" r:id="rId40"/>
    <p:sldId id="297" r:id="rId41"/>
    <p:sldId id="317" r:id="rId42"/>
    <p:sldId id="318" r:id="rId43"/>
    <p:sldId id="325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4671" autoAdjust="0"/>
  </p:normalViewPr>
  <p:slideViewPr>
    <p:cSldViewPr>
      <p:cViewPr varScale="1">
        <p:scale>
          <a:sx n="45" d="100"/>
          <a:sy n="45" d="100"/>
        </p:scale>
        <p:origin x="531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0C5E5-71BD-4CC8-8FFD-4DDDC955A8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2D0F9CF-DBF3-4C49-8E8D-BF6D790BDAC5}">
      <dgm:prSet/>
      <dgm:spPr/>
      <dgm:t>
        <a:bodyPr/>
        <a:lstStyle/>
        <a:p>
          <a:r>
            <a:rPr lang="ru-RU" b="1"/>
            <a:t>1 группа: </a:t>
          </a:r>
          <a:r>
            <a:rPr lang="ru-RU"/>
            <a:t>ксерофиты (</a:t>
          </a:r>
          <a:r>
            <a:rPr lang="en-US"/>
            <a:t>xerox</a:t>
          </a:r>
          <a:r>
            <a:rPr lang="ru-RU"/>
            <a:t> - сухой) – растения засушливых мест, полупустынь, степей, саванн (кактусы, полынь, ковыль…).</a:t>
          </a:r>
          <a:endParaRPr lang="en-US"/>
        </a:p>
      </dgm:t>
    </dgm:pt>
    <dgm:pt modelId="{9C71E8FC-6A77-4658-A429-4CC190A060E3}" type="parTrans" cxnId="{3DA26FBC-6788-47E9-9DC4-0B62CE781A50}">
      <dgm:prSet/>
      <dgm:spPr/>
      <dgm:t>
        <a:bodyPr/>
        <a:lstStyle/>
        <a:p>
          <a:endParaRPr lang="en-US"/>
        </a:p>
      </dgm:t>
    </dgm:pt>
    <dgm:pt modelId="{1EF64DF2-B3A2-4578-BF82-5FE2FAAFF22B}" type="sibTrans" cxnId="{3DA26FBC-6788-47E9-9DC4-0B62CE781A50}">
      <dgm:prSet/>
      <dgm:spPr/>
      <dgm:t>
        <a:bodyPr/>
        <a:lstStyle/>
        <a:p>
          <a:endParaRPr lang="en-US"/>
        </a:p>
      </dgm:t>
    </dgm:pt>
    <dgm:pt modelId="{31ABA060-10F1-489A-A9CA-83C738702E31}">
      <dgm:prSet/>
      <dgm:spPr/>
      <dgm:t>
        <a:bodyPr/>
        <a:lstStyle/>
        <a:p>
          <a:r>
            <a:rPr lang="ru-RU" b="1"/>
            <a:t>2 группа: </a:t>
          </a:r>
          <a:r>
            <a:rPr lang="ru-RU"/>
            <a:t>гигрофиты (</a:t>
          </a:r>
          <a:r>
            <a:rPr lang="en-US"/>
            <a:t>hygros</a:t>
          </a:r>
          <a:r>
            <a:rPr lang="ru-RU"/>
            <a:t> - влажный) – наземные растения, но обитающие в очень влажном климате (тропические виды).</a:t>
          </a:r>
          <a:endParaRPr lang="en-US"/>
        </a:p>
      </dgm:t>
    </dgm:pt>
    <dgm:pt modelId="{EACEE9E8-CE01-4D03-981D-46A1F81586FE}" type="parTrans" cxnId="{65BBFA36-E731-47C4-A3F0-7B9E47C737BB}">
      <dgm:prSet/>
      <dgm:spPr/>
      <dgm:t>
        <a:bodyPr/>
        <a:lstStyle/>
        <a:p>
          <a:endParaRPr lang="en-US"/>
        </a:p>
      </dgm:t>
    </dgm:pt>
    <dgm:pt modelId="{3C9635EC-400F-44FE-9C57-CA2E0B4A64A9}" type="sibTrans" cxnId="{65BBFA36-E731-47C4-A3F0-7B9E47C737BB}">
      <dgm:prSet/>
      <dgm:spPr/>
      <dgm:t>
        <a:bodyPr/>
        <a:lstStyle/>
        <a:p>
          <a:endParaRPr lang="en-US"/>
        </a:p>
      </dgm:t>
    </dgm:pt>
    <dgm:pt modelId="{25B73497-F3ED-426B-B6F1-91EA6D3F4406}" type="pres">
      <dgm:prSet presAssocID="{C2D0C5E5-71BD-4CC8-8FFD-4DDDC955A858}" presName="root" presStyleCnt="0">
        <dgm:presLayoutVars>
          <dgm:dir/>
          <dgm:resizeHandles val="exact"/>
        </dgm:presLayoutVars>
      </dgm:prSet>
      <dgm:spPr/>
    </dgm:pt>
    <dgm:pt modelId="{608FAF20-C4C4-4D0A-A5AC-20DA678D3A64}" type="pres">
      <dgm:prSet presAssocID="{B2D0F9CF-DBF3-4C49-8E8D-BF6D790BDAC5}" presName="compNode" presStyleCnt="0"/>
      <dgm:spPr/>
    </dgm:pt>
    <dgm:pt modelId="{556A76D6-83B1-416F-BA35-537F836F6FF0}" type="pres">
      <dgm:prSet presAssocID="{B2D0F9CF-DBF3-4C49-8E8D-BF6D790BDAC5}" presName="bgRect" presStyleLbl="bgShp" presStyleIdx="0" presStyleCnt="2"/>
      <dgm:spPr/>
    </dgm:pt>
    <dgm:pt modelId="{D3CD4255-EDD5-42B0-B956-292762683555}" type="pres">
      <dgm:prSet presAssocID="{B2D0F9CF-DBF3-4C49-8E8D-BF6D790BDAC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sert scene"/>
        </a:ext>
      </dgm:extLst>
    </dgm:pt>
    <dgm:pt modelId="{A843B396-2581-427C-B995-4FCA6FA73C05}" type="pres">
      <dgm:prSet presAssocID="{B2D0F9CF-DBF3-4C49-8E8D-BF6D790BDAC5}" presName="spaceRect" presStyleCnt="0"/>
      <dgm:spPr/>
    </dgm:pt>
    <dgm:pt modelId="{7437D424-B3FE-4BFC-BF7C-D2ABA4411D7B}" type="pres">
      <dgm:prSet presAssocID="{B2D0F9CF-DBF3-4C49-8E8D-BF6D790BDAC5}" presName="parTx" presStyleLbl="revTx" presStyleIdx="0" presStyleCnt="2">
        <dgm:presLayoutVars>
          <dgm:chMax val="0"/>
          <dgm:chPref val="0"/>
        </dgm:presLayoutVars>
      </dgm:prSet>
      <dgm:spPr/>
    </dgm:pt>
    <dgm:pt modelId="{5ED369E3-FA7A-4D79-8116-7B5092864B8B}" type="pres">
      <dgm:prSet presAssocID="{1EF64DF2-B3A2-4578-BF82-5FE2FAAFF22B}" presName="sibTrans" presStyleCnt="0"/>
      <dgm:spPr/>
    </dgm:pt>
    <dgm:pt modelId="{FE750E34-8A15-437C-A458-EC8771DA0626}" type="pres">
      <dgm:prSet presAssocID="{31ABA060-10F1-489A-A9CA-83C738702E31}" presName="compNode" presStyleCnt="0"/>
      <dgm:spPr/>
    </dgm:pt>
    <dgm:pt modelId="{61B58A0D-0DC6-4A9F-8CC3-C229710995BF}" type="pres">
      <dgm:prSet presAssocID="{31ABA060-10F1-489A-A9CA-83C738702E31}" presName="bgRect" presStyleLbl="bgShp" presStyleIdx="1" presStyleCnt="2"/>
      <dgm:spPr/>
    </dgm:pt>
    <dgm:pt modelId="{74C2F46B-2CCB-4D28-AF8B-7F076888E034}" type="pres">
      <dgm:prSet presAssocID="{31ABA060-10F1-489A-A9CA-83C738702E3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m tree"/>
        </a:ext>
      </dgm:extLst>
    </dgm:pt>
    <dgm:pt modelId="{908B0D98-83F2-4ACE-A60F-8A1C805C7451}" type="pres">
      <dgm:prSet presAssocID="{31ABA060-10F1-489A-A9CA-83C738702E31}" presName="spaceRect" presStyleCnt="0"/>
      <dgm:spPr/>
    </dgm:pt>
    <dgm:pt modelId="{98EC87F4-B26E-46F2-8167-0735C323F564}" type="pres">
      <dgm:prSet presAssocID="{31ABA060-10F1-489A-A9CA-83C738702E3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5BBFA36-E731-47C4-A3F0-7B9E47C737BB}" srcId="{C2D0C5E5-71BD-4CC8-8FFD-4DDDC955A858}" destId="{31ABA060-10F1-489A-A9CA-83C738702E31}" srcOrd="1" destOrd="0" parTransId="{EACEE9E8-CE01-4D03-981D-46A1F81586FE}" sibTransId="{3C9635EC-400F-44FE-9C57-CA2E0B4A64A9}"/>
    <dgm:cxn modelId="{0A71F265-CB16-4461-9648-F23A83A48830}" type="presOf" srcId="{B2D0F9CF-DBF3-4C49-8E8D-BF6D790BDAC5}" destId="{7437D424-B3FE-4BFC-BF7C-D2ABA4411D7B}" srcOrd="0" destOrd="0" presId="urn:microsoft.com/office/officeart/2018/2/layout/IconVerticalSolidList"/>
    <dgm:cxn modelId="{3DA26FBC-6788-47E9-9DC4-0B62CE781A50}" srcId="{C2D0C5E5-71BD-4CC8-8FFD-4DDDC955A858}" destId="{B2D0F9CF-DBF3-4C49-8E8D-BF6D790BDAC5}" srcOrd="0" destOrd="0" parTransId="{9C71E8FC-6A77-4658-A429-4CC190A060E3}" sibTransId="{1EF64DF2-B3A2-4578-BF82-5FE2FAAFF22B}"/>
    <dgm:cxn modelId="{38EFDFD4-30C5-42D4-8818-2B852F43F44E}" type="presOf" srcId="{C2D0C5E5-71BD-4CC8-8FFD-4DDDC955A858}" destId="{25B73497-F3ED-426B-B6F1-91EA6D3F4406}" srcOrd="0" destOrd="0" presId="urn:microsoft.com/office/officeart/2018/2/layout/IconVerticalSolidList"/>
    <dgm:cxn modelId="{FF7AECDA-EA6C-4A59-AC98-A7ECAAD9F1BA}" type="presOf" srcId="{31ABA060-10F1-489A-A9CA-83C738702E31}" destId="{98EC87F4-B26E-46F2-8167-0735C323F564}" srcOrd="0" destOrd="0" presId="urn:microsoft.com/office/officeart/2018/2/layout/IconVerticalSolidList"/>
    <dgm:cxn modelId="{62329F68-35C9-4A4D-945D-231D1B2B832D}" type="presParOf" srcId="{25B73497-F3ED-426B-B6F1-91EA6D3F4406}" destId="{608FAF20-C4C4-4D0A-A5AC-20DA678D3A64}" srcOrd="0" destOrd="0" presId="urn:microsoft.com/office/officeart/2018/2/layout/IconVerticalSolidList"/>
    <dgm:cxn modelId="{7740F79E-62A5-498E-AA8C-00D6B6267D70}" type="presParOf" srcId="{608FAF20-C4C4-4D0A-A5AC-20DA678D3A64}" destId="{556A76D6-83B1-416F-BA35-537F836F6FF0}" srcOrd="0" destOrd="0" presId="urn:microsoft.com/office/officeart/2018/2/layout/IconVerticalSolidList"/>
    <dgm:cxn modelId="{1B75D0BB-554E-4206-ABCD-8D7AB4829EE1}" type="presParOf" srcId="{608FAF20-C4C4-4D0A-A5AC-20DA678D3A64}" destId="{D3CD4255-EDD5-42B0-B956-292762683555}" srcOrd="1" destOrd="0" presId="urn:microsoft.com/office/officeart/2018/2/layout/IconVerticalSolidList"/>
    <dgm:cxn modelId="{4059E762-C5C5-408B-A723-6C8FBE54D4D7}" type="presParOf" srcId="{608FAF20-C4C4-4D0A-A5AC-20DA678D3A64}" destId="{A843B396-2581-427C-B995-4FCA6FA73C05}" srcOrd="2" destOrd="0" presId="urn:microsoft.com/office/officeart/2018/2/layout/IconVerticalSolidList"/>
    <dgm:cxn modelId="{8212CEA1-B438-4F27-82D3-ADC182426EE8}" type="presParOf" srcId="{608FAF20-C4C4-4D0A-A5AC-20DA678D3A64}" destId="{7437D424-B3FE-4BFC-BF7C-D2ABA4411D7B}" srcOrd="3" destOrd="0" presId="urn:microsoft.com/office/officeart/2018/2/layout/IconVerticalSolidList"/>
    <dgm:cxn modelId="{ACF9FAD9-01C3-47D2-9FE3-4E4557016B81}" type="presParOf" srcId="{25B73497-F3ED-426B-B6F1-91EA6D3F4406}" destId="{5ED369E3-FA7A-4D79-8116-7B5092864B8B}" srcOrd="1" destOrd="0" presId="urn:microsoft.com/office/officeart/2018/2/layout/IconVerticalSolidList"/>
    <dgm:cxn modelId="{2501E023-441A-40FA-95F4-F9A55C8D461B}" type="presParOf" srcId="{25B73497-F3ED-426B-B6F1-91EA6D3F4406}" destId="{FE750E34-8A15-437C-A458-EC8771DA0626}" srcOrd="2" destOrd="0" presId="urn:microsoft.com/office/officeart/2018/2/layout/IconVerticalSolidList"/>
    <dgm:cxn modelId="{E60B0EF1-87D4-4513-840A-D1046B462CE5}" type="presParOf" srcId="{FE750E34-8A15-437C-A458-EC8771DA0626}" destId="{61B58A0D-0DC6-4A9F-8CC3-C229710995BF}" srcOrd="0" destOrd="0" presId="urn:microsoft.com/office/officeart/2018/2/layout/IconVerticalSolidList"/>
    <dgm:cxn modelId="{5575F6C0-3E94-4A94-9CBC-9B42DCD66B04}" type="presParOf" srcId="{FE750E34-8A15-437C-A458-EC8771DA0626}" destId="{74C2F46B-2CCB-4D28-AF8B-7F076888E034}" srcOrd="1" destOrd="0" presId="urn:microsoft.com/office/officeart/2018/2/layout/IconVerticalSolidList"/>
    <dgm:cxn modelId="{48F449AB-75DD-42B4-B671-66EC3F290078}" type="presParOf" srcId="{FE750E34-8A15-437C-A458-EC8771DA0626}" destId="{908B0D98-83F2-4ACE-A60F-8A1C805C7451}" srcOrd="2" destOrd="0" presId="urn:microsoft.com/office/officeart/2018/2/layout/IconVerticalSolidList"/>
    <dgm:cxn modelId="{653DC123-CEEF-4A4D-97D1-FAA988316584}" type="presParOf" srcId="{FE750E34-8A15-437C-A458-EC8771DA0626}" destId="{98EC87F4-B26E-46F2-8167-0735C323F5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DBC0D-A11E-439F-A1FC-57880EF0F2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237C439-C028-445B-828A-49BB7DD40B58}">
      <dgm:prSet/>
      <dgm:spPr/>
      <dgm:t>
        <a:bodyPr/>
        <a:lstStyle/>
        <a:p>
          <a:r>
            <a:rPr lang="ru-RU"/>
            <a:t>1. Поглощение воды происходит в зоне всасывания корневых волосков «ризодерме» и идет согласно </a:t>
          </a:r>
          <a:r>
            <a:rPr lang="ru-RU" b="1"/>
            <a:t>осмотическим</a:t>
          </a:r>
          <a:r>
            <a:rPr lang="ru-RU"/>
            <a:t> силам.</a:t>
          </a:r>
          <a:endParaRPr lang="en-US"/>
        </a:p>
      </dgm:t>
    </dgm:pt>
    <dgm:pt modelId="{E7592559-D103-49E5-A13D-467CA6294D6D}" type="parTrans" cxnId="{00923B45-8E67-49CA-BF43-D1BB4B10A331}">
      <dgm:prSet/>
      <dgm:spPr/>
      <dgm:t>
        <a:bodyPr/>
        <a:lstStyle/>
        <a:p>
          <a:endParaRPr lang="en-US"/>
        </a:p>
      </dgm:t>
    </dgm:pt>
    <dgm:pt modelId="{441B7F8C-5A9B-48A7-80F2-86CD420CC576}" type="sibTrans" cxnId="{00923B45-8E67-49CA-BF43-D1BB4B10A331}">
      <dgm:prSet/>
      <dgm:spPr/>
      <dgm:t>
        <a:bodyPr/>
        <a:lstStyle/>
        <a:p>
          <a:endParaRPr lang="en-US"/>
        </a:p>
      </dgm:t>
    </dgm:pt>
    <dgm:pt modelId="{2A361F56-1CFE-44C8-BB56-8A809EE40947}">
      <dgm:prSet/>
      <dgm:spPr/>
      <dgm:t>
        <a:bodyPr/>
        <a:lstStyle/>
        <a:p>
          <a:r>
            <a:rPr lang="ru-RU"/>
            <a:t>2. По коре корня («паренхиме») вода перемещается путем «симпласта» или «апопласта» и достигает зоны корня - «эндодермы». </a:t>
          </a:r>
          <a:endParaRPr lang="en-US"/>
        </a:p>
      </dgm:t>
    </dgm:pt>
    <dgm:pt modelId="{26106B5D-9F88-489A-8587-571EC46B3BAC}" type="parTrans" cxnId="{7E806662-C069-4C00-B422-BC90C1C3E91A}">
      <dgm:prSet/>
      <dgm:spPr/>
      <dgm:t>
        <a:bodyPr/>
        <a:lstStyle/>
        <a:p>
          <a:endParaRPr lang="en-US"/>
        </a:p>
      </dgm:t>
    </dgm:pt>
    <dgm:pt modelId="{C2A9378A-8968-443B-8E41-033E3F218FDC}" type="sibTrans" cxnId="{7E806662-C069-4C00-B422-BC90C1C3E91A}">
      <dgm:prSet/>
      <dgm:spPr/>
      <dgm:t>
        <a:bodyPr/>
        <a:lstStyle/>
        <a:p>
          <a:endParaRPr lang="en-US"/>
        </a:p>
      </dgm:t>
    </dgm:pt>
    <dgm:pt modelId="{0AD28015-73CB-4ADB-9A95-56AF85A10092}" type="pres">
      <dgm:prSet presAssocID="{D91DBC0D-A11E-439F-A1FC-57880EF0F2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98E8BF-29F0-4BD3-A191-92A89F87913D}" type="pres">
      <dgm:prSet presAssocID="{C237C439-C028-445B-828A-49BB7DD40B58}" presName="hierRoot1" presStyleCnt="0"/>
      <dgm:spPr/>
    </dgm:pt>
    <dgm:pt modelId="{CAC567CE-E87F-458F-9291-11B788054D8F}" type="pres">
      <dgm:prSet presAssocID="{C237C439-C028-445B-828A-49BB7DD40B58}" presName="composite" presStyleCnt="0"/>
      <dgm:spPr/>
    </dgm:pt>
    <dgm:pt modelId="{4017971E-D8D4-4405-9F1D-D3CB469CAB81}" type="pres">
      <dgm:prSet presAssocID="{C237C439-C028-445B-828A-49BB7DD40B58}" presName="background" presStyleLbl="node0" presStyleIdx="0" presStyleCnt="2"/>
      <dgm:spPr/>
    </dgm:pt>
    <dgm:pt modelId="{A92E701C-1453-44E7-B7FA-330BE6FCA787}" type="pres">
      <dgm:prSet presAssocID="{C237C439-C028-445B-828A-49BB7DD40B58}" presName="text" presStyleLbl="fgAcc0" presStyleIdx="0" presStyleCnt="2">
        <dgm:presLayoutVars>
          <dgm:chPref val="3"/>
        </dgm:presLayoutVars>
      </dgm:prSet>
      <dgm:spPr/>
    </dgm:pt>
    <dgm:pt modelId="{F63DC23B-0656-40B8-9690-5E4E23DBA98E}" type="pres">
      <dgm:prSet presAssocID="{C237C439-C028-445B-828A-49BB7DD40B58}" presName="hierChild2" presStyleCnt="0"/>
      <dgm:spPr/>
    </dgm:pt>
    <dgm:pt modelId="{C2AE26ED-BF21-4C61-A95E-B495F079D755}" type="pres">
      <dgm:prSet presAssocID="{2A361F56-1CFE-44C8-BB56-8A809EE40947}" presName="hierRoot1" presStyleCnt="0"/>
      <dgm:spPr/>
    </dgm:pt>
    <dgm:pt modelId="{FFC20106-9048-48DF-AAC3-5555AD996EA7}" type="pres">
      <dgm:prSet presAssocID="{2A361F56-1CFE-44C8-BB56-8A809EE40947}" presName="composite" presStyleCnt="0"/>
      <dgm:spPr/>
    </dgm:pt>
    <dgm:pt modelId="{C140F4FF-ADD7-4772-812D-8FC35F429A97}" type="pres">
      <dgm:prSet presAssocID="{2A361F56-1CFE-44C8-BB56-8A809EE40947}" presName="background" presStyleLbl="node0" presStyleIdx="1" presStyleCnt="2"/>
      <dgm:spPr/>
    </dgm:pt>
    <dgm:pt modelId="{22693A6E-3551-48B5-8A8F-C3EACCC84505}" type="pres">
      <dgm:prSet presAssocID="{2A361F56-1CFE-44C8-BB56-8A809EE40947}" presName="text" presStyleLbl="fgAcc0" presStyleIdx="1" presStyleCnt="2">
        <dgm:presLayoutVars>
          <dgm:chPref val="3"/>
        </dgm:presLayoutVars>
      </dgm:prSet>
      <dgm:spPr/>
    </dgm:pt>
    <dgm:pt modelId="{7D68A559-FB37-4277-A3B1-315E25BC9311}" type="pres">
      <dgm:prSet presAssocID="{2A361F56-1CFE-44C8-BB56-8A809EE40947}" presName="hierChild2" presStyleCnt="0"/>
      <dgm:spPr/>
    </dgm:pt>
  </dgm:ptLst>
  <dgm:cxnLst>
    <dgm:cxn modelId="{C8C5B025-ED5E-468F-A2E3-C260046EE5D0}" type="presOf" srcId="{D91DBC0D-A11E-439F-A1FC-57880EF0F214}" destId="{0AD28015-73CB-4ADB-9A95-56AF85A10092}" srcOrd="0" destOrd="0" presId="urn:microsoft.com/office/officeart/2005/8/layout/hierarchy1"/>
    <dgm:cxn modelId="{FA35F95C-82A4-477F-8D22-028A992C25A5}" type="presOf" srcId="{2A361F56-1CFE-44C8-BB56-8A809EE40947}" destId="{22693A6E-3551-48B5-8A8F-C3EACCC84505}" srcOrd="0" destOrd="0" presId="urn:microsoft.com/office/officeart/2005/8/layout/hierarchy1"/>
    <dgm:cxn modelId="{7E806662-C069-4C00-B422-BC90C1C3E91A}" srcId="{D91DBC0D-A11E-439F-A1FC-57880EF0F214}" destId="{2A361F56-1CFE-44C8-BB56-8A809EE40947}" srcOrd="1" destOrd="0" parTransId="{26106B5D-9F88-489A-8587-571EC46B3BAC}" sibTransId="{C2A9378A-8968-443B-8E41-033E3F218FDC}"/>
    <dgm:cxn modelId="{00923B45-8E67-49CA-BF43-D1BB4B10A331}" srcId="{D91DBC0D-A11E-439F-A1FC-57880EF0F214}" destId="{C237C439-C028-445B-828A-49BB7DD40B58}" srcOrd="0" destOrd="0" parTransId="{E7592559-D103-49E5-A13D-467CA6294D6D}" sibTransId="{441B7F8C-5A9B-48A7-80F2-86CD420CC576}"/>
    <dgm:cxn modelId="{AFCF9FE8-B4E2-4244-B01B-BD657960BD94}" type="presOf" srcId="{C237C439-C028-445B-828A-49BB7DD40B58}" destId="{A92E701C-1453-44E7-B7FA-330BE6FCA787}" srcOrd="0" destOrd="0" presId="urn:microsoft.com/office/officeart/2005/8/layout/hierarchy1"/>
    <dgm:cxn modelId="{6B9F9D6C-1910-4B13-8335-A095D19689F7}" type="presParOf" srcId="{0AD28015-73CB-4ADB-9A95-56AF85A10092}" destId="{1E98E8BF-29F0-4BD3-A191-92A89F87913D}" srcOrd="0" destOrd="0" presId="urn:microsoft.com/office/officeart/2005/8/layout/hierarchy1"/>
    <dgm:cxn modelId="{49D633F8-D9D4-45B0-A7F3-28DA052D7C9C}" type="presParOf" srcId="{1E98E8BF-29F0-4BD3-A191-92A89F87913D}" destId="{CAC567CE-E87F-458F-9291-11B788054D8F}" srcOrd="0" destOrd="0" presId="urn:microsoft.com/office/officeart/2005/8/layout/hierarchy1"/>
    <dgm:cxn modelId="{E3A6DFD7-63EB-4702-AA95-62761F1565E2}" type="presParOf" srcId="{CAC567CE-E87F-458F-9291-11B788054D8F}" destId="{4017971E-D8D4-4405-9F1D-D3CB469CAB81}" srcOrd="0" destOrd="0" presId="urn:microsoft.com/office/officeart/2005/8/layout/hierarchy1"/>
    <dgm:cxn modelId="{59713648-470C-4E1D-884A-462524B55B1A}" type="presParOf" srcId="{CAC567CE-E87F-458F-9291-11B788054D8F}" destId="{A92E701C-1453-44E7-B7FA-330BE6FCA787}" srcOrd="1" destOrd="0" presId="urn:microsoft.com/office/officeart/2005/8/layout/hierarchy1"/>
    <dgm:cxn modelId="{5074AE50-14A9-488D-8EB3-6A0BADDAB4BE}" type="presParOf" srcId="{1E98E8BF-29F0-4BD3-A191-92A89F87913D}" destId="{F63DC23B-0656-40B8-9690-5E4E23DBA98E}" srcOrd="1" destOrd="0" presId="urn:microsoft.com/office/officeart/2005/8/layout/hierarchy1"/>
    <dgm:cxn modelId="{86F4B5B1-145A-4F1C-9B46-9D861E14B6AC}" type="presParOf" srcId="{0AD28015-73CB-4ADB-9A95-56AF85A10092}" destId="{C2AE26ED-BF21-4C61-A95E-B495F079D755}" srcOrd="1" destOrd="0" presId="urn:microsoft.com/office/officeart/2005/8/layout/hierarchy1"/>
    <dgm:cxn modelId="{C584D39E-D52B-4809-A95E-A08918286BFB}" type="presParOf" srcId="{C2AE26ED-BF21-4C61-A95E-B495F079D755}" destId="{FFC20106-9048-48DF-AAC3-5555AD996EA7}" srcOrd="0" destOrd="0" presId="urn:microsoft.com/office/officeart/2005/8/layout/hierarchy1"/>
    <dgm:cxn modelId="{609888CE-2695-49A6-9FF9-3A08990FF1AF}" type="presParOf" srcId="{FFC20106-9048-48DF-AAC3-5555AD996EA7}" destId="{C140F4FF-ADD7-4772-812D-8FC35F429A97}" srcOrd="0" destOrd="0" presId="urn:microsoft.com/office/officeart/2005/8/layout/hierarchy1"/>
    <dgm:cxn modelId="{301C6884-AD36-47F1-BE71-D6833CDF6020}" type="presParOf" srcId="{FFC20106-9048-48DF-AAC3-5555AD996EA7}" destId="{22693A6E-3551-48B5-8A8F-C3EACCC84505}" srcOrd="1" destOrd="0" presId="urn:microsoft.com/office/officeart/2005/8/layout/hierarchy1"/>
    <dgm:cxn modelId="{A5C2F693-A3A1-42B1-BABC-41922FE5BBDC}" type="presParOf" srcId="{C2AE26ED-BF21-4C61-A95E-B495F079D755}" destId="{7D68A559-FB37-4277-A3B1-315E25BC93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3A5BF0-15C8-46D5-BA77-45EB10EFC73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7ACBA70-4C62-43F3-975F-8EA9F7A48CDC}">
      <dgm:prSet/>
      <dgm:spPr/>
      <dgm:t>
        <a:bodyPr/>
        <a:lstStyle/>
        <a:p>
          <a:r>
            <a:rPr lang="ru-RU" b="1"/>
            <a:t>Временное.</a:t>
          </a:r>
          <a:endParaRPr lang="en-US"/>
        </a:p>
      </dgm:t>
    </dgm:pt>
    <dgm:pt modelId="{BE394841-FE29-4D5D-8E04-0774BC4226A8}" type="parTrans" cxnId="{4996D41A-9F85-4249-AD65-F03339EB6749}">
      <dgm:prSet/>
      <dgm:spPr/>
      <dgm:t>
        <a:bodyPr/>
        <a:lstStyle/>
        <a:p>
          <a:endParaRPr lang="en-US"/>
        </a:p>
      </dgm:t>
    </dgm:pt>
    <dgm:pt modelId="{73EDE3E0-E5EC-44AD-BBEF-91E68D80001F}" type="sibTrans" cxnId="{4996D41A-9F85-4249-AD65-F03339EB6749}">
      <dgm:prSet/>
      <dgm:spPr/>
      <dgm:t>
        <a:bodyPr/>
        <a:lstStyle/>
        <a:p>
          <a:endParaRPr lang="en-US"/>
        </a:p>
      </dgm:t>
    </dgm:pt>
    <dgm:pt modelId="{DC0B8323-009E-4F1E-A53F-6863BD5A72EA}">
      <dgm:prSet/>
      <dgm:spPr/>
      <dgm:t>
        <a:bodyPr/>
        <a:lstStyle/>
        <a:p>
          <a:r>
            <a:rPr lang="ru-RU"/>
            <a:t>Основной причиной которого является атмосферная засуха (увеличиваются транспирация).</a:t>
          </a:r>
          <a:endParaRPr lang="en-US"/>
        </a:p>
      </dgm:t>
    </dgm:pt>
    <dgm:pt modelId="{47E5FC5C-D01A-4242-878C-3040A60AFA61}" type="parTrans" cxnId="{9D210BA2-3984-4BFE-98B6-665EFAD2A29F}">
      <dgm:prSet/>
      <dgm:spPr/>
      <dgm:t>
        <a:bodyPr/>
        <a:lstStyle/>
        <a:p>
          <a:endParaRPr lang="en-US"/>
        </a:p>
      </dgm:t>
    </dgm:pt>
    <dgm:pt modelId="{4DD360A8-6CA6-4E76-A5FD-CA68DBD0B26C}" type="sibTrans" cxnId="{9D210BA2-3984-4BFE-98B6-665EFAD2A29F}">
      <dgm:prSet/>
      <dgm:spPr/>
      <dgm:t>
        <a:bodyPr/>
        <a:lstStyle/>
        <a:p>
          <a:endParaRPr lang="en-US"/>
        </a:p>
      </dgm:t>
    </dgm:pt>
    <dgm:pt modelId="{8252F73F-1E99-4E44-8760-2976FEFCF62F}">
      <dgm:prSet/>
      <dgm:spPr/>
      <dgm:t>
        <a:bodyPr/>
        <a:lstStyle/>
        <a:p>
          <a:r>
            <a:rPr lang="ru-RU"/>
            <a:t>В полдень листья теряют тургор, но ночью «восстанавливаются». </a:t>
          </a:r>
          <a:endParaRPr lang="en-US"/>
        </a:p>
      </dgm:t>
    </dgm:pt>
    <dgm:pt modelId="{55427501-B749-457E-8AE1-0BB767EEC533}" type="parTrans" cxnId="{0C8D1B0C-E829-462E-B449-004291E2ECAE}">
      <dgm:prSet/>
      <dgm:spPr/>
      <dgm:t>
        <a:bodyPr/>
        <a:lstStyle/>
        <a:p>
          <a:endParaRPr lang="en-US"/>
        </a:p>
      </dgm:t>
    </dgm:pt>
    <dgm:pt modelId="{5A1C6758-508D-46A7-9470-A71F1C74514A}" type="sibTrans" cxnId="{0C8D1B0C-E829-462E-B449-004291E2ECAE}">
      <dgm:prSet/>
      <dgm:spPr/>
      <dgm:t>
        <a:bodyPr/>
        <a:lstStyle/>
        <a:p>
          <a:endParaRPr lang="en-US"/>
        </a:p>
      </dgm:t>
    </dgm:pt>
    <dgm:pt modelId="{393AF91E-2017-48AF-94CF-EA45F51AB687}">
      <dgm:prSet/>
      <dgm:spPr/>
      <dgm:t>
        <a:bodyPr/>
        <a:lstStyle/>
        <a:p>
          <a:r>
            <a:rPr lang="ru-RU" b="1"/>
            <a:t>Временное завядание</a:t>
          </a:r>
          <a:r>
            <a:rPr lang="ru-RU"/>
            <a:t> сравнительно легко переносится растением.</a:t>
          </a:r>
          <a:endParaRPr lang="en-US"/>
        </a:p>
      </dgm:t>
    </dgm:pt>
    <dgm:pt modelId="{8826D451-5AD2-4E93-8B66-B2B106BFAC74}" type="parTrans" cxnId="{23883958-F253-4FEB-B2B9-070925929C19}">
      <dgm:prSet/>
      <dgm:spPr/>
      <dgm:t>
        <a:bodyPr/>
        <a:lstStyle/>
        <a:p>
          <a:endParaRPr lang="en-US"/>
        </a:p>
      </dgm:t>
    </dgm:pt>
    <dgm:pt modelId="{7EFAD3D6-9737-4084-A2AE-1D4B984A227F}" type="sibTrans" cxnId="{23883958-F253-4FEB-B2B9-070925929C19}">
      <dgm:prSet/>
      <dgm:spPr/>
      <dgm:t>
        <a:bodyPr/>
        <a:lstStyle/>
        <a:p>
          <a:endParaRPr lang="en-US"/>
        </a:p>
      </dgm:t>
    </dgm:pt>
    <dgm:pt modelId="{C4A23840-AAD8-4723-9EDD-191F5AC9F412}" type="pres">
      <dgm:prSet presAssocID="{133A5BF0-15C8-46D5-BA77-45EB10EFC73A}" presName="outerComposite" presStyleCnt="0">
        <dgm:presLayoutVars>
          <dgm:chMax val="5"/>
          <dgm:dir/>
          <dgm:resizeHandles val="exact"/>
        </dgm:presLayoutVars>
      </dgm:prSet>
      <dgm:spPr/>
    </dgm:pt>
    <dgm:pt modelId="{AA8D079B-3E8A-4FBF-B017-DBDF137B5EE8}" type="pres">
      <dgm:prSet presAssocID="{133A5BF0-15C8-46D5-BA77-45EB10EFC73A}" presName="dummyMaxCanvas" presStyleCnt="0">
        <dgm:presLayoutVars/>
      </dgm:prSet>
      <dgm:spPr/>
    </dgm:pt>
    <dgm:pt modelId="{1A347D7E-398F-4E22-A6AB-85F0D0450904}" type="pres">
      <dgm:prSet presAssocID="{133A5BF0-15C8-46D5-BA77-45EB10EFC73A}" presName="FourNodes_1" presStyleLbl="node1" presStyleIdx="0" presStyleCnt="4">
        <dgm:presLayoutVars>
          <dgm:bulletEnabled val="1"/>
        </dgm:presLayoutVars>
      </dgm:prSet>
      <dgm:spPr/>
    </dgm:pt>
    <dgm:pt modelId="{AA0712D4-A85E-4058-B03D-81348D970C48}" type="pres">
      <dgm:prSet presAssocID="{133A5BF0-15C8-46D5-BA77-45EB10EFC73A}" presName="FourNodes_2" presStyleLbl="node1" presStyleIdx="1" presStyleCnt="4">
        <dgm:presLayoutVars>
          <dgm:bulletEnabled val="1"/>
        </dgm:presLayoutVars>
      </dgm:prSet>
      <dgm:spPr/>
    </dgm:pt>
    <dgm:pt modelId="{C4B7030A-1414-4665-AC1B-2260C2C63D6E}" type="pres">
      <dgm:prSet presAssocID="{133A5BF0-15C8-46D5-BA77-45EB10EFC73A}" presName="FourNodes_3" presStyleLbl="node1" presStyleIdx="2" presStyleCnt="4">
        <dgm:presLayoutVars>
          <dgm:bulletEnabled val="1"/>
        </dgm:presLayoutVars>
      </dgm:prSet>
      <dgm:spPr/>
    </dgm:pt>
    <dgm:pt modelId="{1F20E145-30AB-42CE-8FC7-F34C3BE78416}" type="pres">
      <dgm:prSet presAssocID="{133A5BF0-15C8-46D5-BA77-45EB10EFC73A}" presName="FourNodes_4" presStyleLbl="node1" presStyleIdx="3" presStyleCnt="4">
        <dgm:presLayoutVars>
          <dgm:bulletEnabled val="1"/>
        </dgm:presLayoutVars>
      </dgm:prSet>
      <dgm:spPr/>
    </dgm:pt>
    <dgm:pt modelId="{0D2CE0D6-AA57-4584-ABCD-A302DC01BF58}" type="pres">
      <dgm:prSet presAssocID="{133A5BF0-15C8-46D5-BA77-45EB10EFC73A}" presName="FourConn_1-2" presStyleLbl="fgAccFollowNode1" presStyleIdx="0" presStyleCnt="3">
        <dgm:presLayoutVars>
          <dgm:bulletEnabled val="1"/>
        </dgm:presLayoutVars>
      </dgm:prSet>
      <dgm:spPr/>
    </dgm:pt>
    <dgm:pt modelId="{2E91006A-9D28-4649-A4E1-9BEB6D7F7076}" type="pres">
      <dgm:prSet presAssocID="{133A5BF0-15C8-46D5-BA77-45EB10EFC73A}" presName="FourConn_2-3" presStyleLbl="fgAccFollowNode1" presStyleIdx="1" presStyleCnt="3">
        <dgm:presLayoutVars>
          <dgm:bulletEnabled val="1"/>
        </dgm:presLayoutVars>
      </dgm:prSet>
      <dgm:spPr/>
    </dgm:pt>
    <dgm:pt modelId="{A30B5438-CEE4-4A4E-801D-0E627A91EDD9}" type="pres">
      <dgm:prSet presAssocID="{133A5BF0-15C8-46D5-BA77-45EB10EFC73A}" presName="FourConn_3-4" presStyleLbl="fgAccFollowNode1" presStyleIdx="2" presStyleCnt="3">
        <dgm:presLayoutVars>
          <dgm:bulletEnabled val="1"/>
        </dgm:presLayoutVars>
      </dgm:prSet>
      <dgm:spPr/>
    </dgm:pt>
    <dgm:pt modelId="{0FA16735-6A6D-4DE5-A620-D0941D4D61C7}" type="pres">
      <dgm:prSet presAssocID="{133A5BF0-15C8-46D5-BA77-45EB10EFC73A}" presName="FourNodes_1_text" presStyleLbl="node1" presStyleIdx="3" presStyleCnt="4">
        <dgm:presLayoutVars>
          <dgm:bulletEnabled val="1"/>
        </dgm:presLayoutVars>
      </dgm:prSet>
      <dgm:spPr/>
    </dgm:pt>
    <dgm:pt modelId="{E56787AB-1706-4F1B-979E-516EFA2E0A6E}" type="pres">
      <dgm:prSet presAssocID="{133A5BF0-15C8-46D5-BA77-45EB10EFC73A}" presName="FourNodes_2_text" presStyleLbl="node1" presStyleIdx="3" presStyleCnt="4">
        <dgm:presLayoutVars>
          <dgm:bulletEnabled val="1"/>
        </dgm:presLayoutVars>
      </dgm:prSet>
      <dgm:spPr/>
    </dgm:pt>
    <dgm:pt modelId="{12A58059-B01C-4CC9-8B19-B23833258F62}" type="pres">
      <dgm:prSet presAssocID="{133A5BF0-15C8-46D5-BA77-45EB10EFC73A}" presName="FourNodes_3_text" presStyleLbl="node1" presStyleIdx="3" presStyleCnt="4">
        <dgm:presLayoutVars>
          <dgm:bulletEnabled val="1"/>
        </dgm:presLayoutVars>
      </dgm:prSet>
      <dgm:spPr/>
    </dgm:pt>
    <dgm:pt modelId="{A4748E91-E995-41C3-AC98-35C066AC0125}" type="pres">
      <dgm:prSet presAssocID="{133A5BF0-15C8-46D5-BA77-45EB10EFC73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7BA8C07-7DC8-4B30-828B-464D6EBB1564}" type="presOf" srcId="{DC0B8323-009E-4F1E-A53F-6863BD5A72EA}" destId="{E56787AB-1706-4F1B-979E-516EFA2E0A6E}" srcOrd="1" destOrd="0" presId="urn:microsoft.com/office/officeart/2005/8/layout/vProcess5"/>
    <dgm:cxn modelId="{0C8D1B0C-E829-462E-B449-004291E2ECAE}" srcId="{133A5BF0-15C8-46D5-BA77-45EB10EFC73A}" destId="{8252F73F-1E99-4E44-8760-2976FEFCF62F}" srcOrd="2" destOrd="0" parTransId="{55427501-B749-457E-8AE1-0BB767EEC533}" sibTransId="{5A1C6758-508D-46A7-9470-A71F1C74514A}"/>
    <dgm:cxn modelId="{AD3F250D-8541-4008-8EF0-E850DB1B3C1F}" type="presOf" srcId="{133A5BF0-15C8-46D5-BA77-45EB10EFC73A}" destId="{C4A23840-AAD8-4723-9EDD-191F5AC9F412}" srcOrd="0" destOrd="0" presId="urn:microsoft.com/office/officeart/2005/8/layout/vProcess5"/>
    <dgm:cxn modelId="{5F136619-096A-4335-ADB9-803B70C2D8EA}" type="presOf" srcId="{393AF91E-2017-48AF-94CF-EA45F51AB687}" destId="{A4748E91-E995-41C3-AC98-35C066AC0125}" srcOrd="1" destOrd="0" presId="urn:microsoft.com/office/officeart/2005/8/layout/vProcess5"/>
    <dgm:cxn modelId="{4996D41A-9F85-4249-AD65-F03339EB6749}" srcId="{133A5BF0-15C8-46D5-BA77-45EB10EFC73A}" destId="{67ACBA70-4C62-43F3-975F-8EA9F7A48CDC}" srcOrd="0" destOrd="0" parTransId="{BE394841-FE29-4D5D-8E04-0774BC4226A8}" sibTransId="{73EDE3E0-E5EC-44AD-BBEF-91E68D80001F}"/>
    <dgm:cxn modelId="{2457061F-1D4F-42F6-AAE4-2E3CCE658A62}" type="presOf" srcId="{4DD360A8-6CA6-4E76-A5FD-CA68DBD0B26C}" destId="{2E91006A-9D28-4649-A4E1-9BEB6D7F7076}" srcOrd="0" destOrd="0" presId="urn:microsoft.com/office/officeart/2005/8/layout/vProcess5"/>
    <dgm:cxn modelId="{35FEBC62-BA9D-4285-BF89-E42DC07B7C6A}" type="presOf" srcId="{8252F73F-1E99-4E44-8760-2976FEFCF62F}" destId="{C4B7030A-1414-4665-AC1B-2260C2C63D6E}" srcOrd="0" destOrd="0" presId="urn:microsoft.com/office/officeart/2005/8/layout/vProcess5"/>
    <dgm:cxn modelId="{47AD2971-9AE3-4BAE-A77C-DD5D7EB171BD}" type="presOf" srcId="{8252F73F-1E99-4E44-8760-2976FEFCF62F}" destId="{12A58059-B01C-4CC9-8B19-B23833258F62}" srcOrd="1" destOrd="0" presId="urn:microsoft.com/office/officeart/2005/8/layout/vProcess5"/>
    <dgm:cxn modelId="{23883958-F253-4FEB-B2B9-070925929C19}" srcId="{133A5BF0-15C8-46D5-BA77-45EB10EFC73A}" destId="{393AF91E-2017-48AF-94CF-EA45F51AB687}" srcOrd="3" destOrd="0" parTransId="{8826D451-5AD2-4E93-8B66-B2B106BFAC74}" sibTransId="{7EFAD3D6-9737-4084-A2AE-1D4B984A227F}"/>
    <dgm:cxn modelId="{9D210BA2-3984-4BFE-98B6-665EFAD2A29F}" srcId="{133A5BF0-15C8-46D5-BA77-45EB10EFC73A}" destId="{DC0B8323-009E-4F1E-A53F-6863BD5A72EA}" srcOrd="1" destOrd="0" parTransId="{47E5FC5C-D01A-4242-878C-3040A60AFA61}" sibTransId="{4DD360A8-6CA6-4E76-A5FD-CA68DBD0B26C}"/>
    <dgm:cxn modelId="{3E3A18AC-B330-4CF6-97B5-4AA0136AEC43}" type="presOf" srcId="{67ACBA70-4C62-43F3-975F-8EA9F7A48CDC}" destId="{0FA16735-6A6D-4DE5-A620-D0941D4D61C7}" srcOrd="1" destOrd="0" presId="urn:microsoft.com/office/officeart/2005/8/layout/vProcess5"/>
    <dgm:cxn modelId="{D899CBAF-3E0C-40EF-98DB-11C0B27A97C7}" type="presOf" srcId="{73EDE3E0-E5EC-44AD-BBEF-91E68D80001F}" destId="{0D2CE0D6-AA57-4584-ABCD-A302DC01BF58}" srcOrd="0" destOrd="0" presId="urn:microsoft.com/office/officeart/2005/8/layout/vProcess5"/>
    <dgm:cxn modelId="{83C4B2D9-C843-4363-99BC-4C9ADFD30E16}" type="presOf" srcId="{393AF91E-2017-48AF-94CF-EA45F51AB687}" destId="{1F20E145-30AB-42CE-8FC7-F34C3BE78416}" srcOrd="0" destOrd="0" presId="urn:microsoft.com/office/officeart/2005/8/layout/vProcess5"/>
    <dgm:cxn modelId="{E5FA3AEE-8A19-420A-AF5E-9263A2D10570}" type="presOf" srcId="{5A1C6758-508D-46A7-9470-A71F1C74514A}" destId="{A30B5438-CEE4-4A4E-801D-0E627A91EDD9}" srcOrd="0" destOrd="0" presId="urn:microsoft.com/office/officeart/2005/8/layout/vProcess5"/>
    <dgm:cxn modelId="{EF335FF9-8195-48F3-9D48-92F3219F2842}" type="presOf" srcId="{DC0B8323-009E-4F1E-A53F-6863BD5A72EA}" destId="{AA0712D4-A85E-4058-B03D-81348D970C48}" srcOrd="0" destOrd="0" presId="urn:microsoft.com/office/officeart/2005/8/layout/vProcess5"/>
    <dgm:cxn modelId="{B9C314FA-B321-4068-ADC5-6EC8B5BF5683}" type="presOf" srcId="{67ACBA70-4C62-43F3-975F-8EA9F7A48CDC}" destId="{1A347D7E-398F-4E22-A6AB-85F0D0450904}" srcOrd="0" destOrd="0" presId="urn:microsoft.com/office/officeart/2005/8/layout/vProcess5"/>
    <dgm:cxn modelId="{31544B47-A7A1-41EB-AEC9-C37D0BD24B35}" type="presParOf" srcId="{C4A23840-AAD8-4723-9EDD-191F5AC9F412}" destId="{AA8D079B-3E8A-4FBF-B017-DBDF137B5EE8}" srcOrd="0" destOrd="0" presId="urn:microsoft.com/office/officeart/2005/8/layout/vProcess5"/>
    <dgm:cxn modelId="{6BB8D511-68B2-4A78-B7C7-3708902D3855}" type="presParOf" srcId="{C4A23840-AAD8-4723-9EDD-191F5AC9F412}" destId="{1A347D7E-398F-4E22-A6AB-85F0D0450904}" srcOrd="1" destOrd="0" presId="urn:microsoft.com/office/officeart/2005/8/layout/vProcess5"/>
    <dgm:cxn modelId="{E71B6F48-389B-4667-B9B5-328511AB40F7}" type="presParOf" srcId="{C4A23840-AAD8-4723-9EDD-191F5AC9F412}" destId="{AA0712D4-A85E-4058-B03D-81348D970C48}" srcOrd="2" destOrd="0" presId="urn:microsoft.com/office/officeart/2005/8/layout/vProcess5"/>
    <dgm:cxn modelId="{7A082183-0F5B-4A5D-883E-D18D7330AC43}" type="presParOf" srcId="{C4A23840-AAD8-4723-9EDD-191F5AC9F412}" destId="{C4B7030A-1414-4665-AC1B-2260C2C63D6E}" srcOrd="3" destOrd="0" presId="urn:microsoft.com/office/officeart/2005/8/layout/vProcess5"/>
    <dgm:cxn modelId="{4A594C8B-7D19-474C-A01C-BE61595C4FF2}" type="presParOf" srcId="{C4A23840-AAD8-4723-9EDD-191F5AC9F412}" destId="{1F20E145-30AB-42CE-8FC7-F34C3BE78416}" srcOrd="4" destOrd="0" presId="urn:microsoft.com/office/officeart/2005/8/layout/vProcess5"/>
    <dgm:cxn modelId="{983C53D5-C955-4D0D-8C96-BBA6AC3ED352}" type="presParOf" srcId="{C4A23840-AAD8-4723-9EDD-191F5AC9F412}" destId="{0D2CE0D6-AA57-4584-ABCD-A302DC01BF58}" srcOrd="5" destOrd="0" presId="urn:microsoft.com/office/officeart/2005/8/layout/vProcess5"/>
    <dgm:cxn modelId="{ECA9884A-76EA-4A0D-8D73-27352536CD2A}" type="presParOf" srcId="{C4A23840-AAD8-4723-9EDD-191F5AC9F412}" destId="{2E91006A-9D28-4649-A4E1-9BEB6D7F7076}" srcOrd="6" destOrd="0" presId="urn:microsoft.com/office/officeart/2005/8/layout/vProcess5"/>
    <dgm:cxn modelId="{E45A03C7-D92E-403F-98B0-B5408A247901}" type="presParOf" srcId="{C4A23840-AAD8-4723-9EDD-191F5AC9F412}" destId="{A30B5438-CEE4-4A4E-801D-0E627A91EDD9}" srcOrd="7" destOrd="0" presId="urn:microsoft.com/office/officeart/2005/8/layout/vProcess5"/>
    <dgm:cxn modelId="{226D09A0-376A-40CC-82F9-E48C7F13159C}" type="presParOf" srcId="{C4A23840-AAD8-4723-9EDD-191F5AC9F412}" destId="{0FA16735-6A6D-4DE5-A620-D0941D4D61C7}" srcOrd="8" destOrd="0" presId="urn:microsoft.com/office/officeart/2005/8/layout/vProcess5"/>
    <dgm:cxn modelId="{1916E4E2-007E-431F-9B63-5D04B4D35092}" type="presParOf" srcId="{C4A23840-AAD8-4723-9EDD-191F5AC9F412}" destId="{E56787AB-1706-4F1B-979E-516EFA2E0A6E}" srcOrd="9" destOrd="0" presId="urn:microsoft.com/office/officeart/2005/8/layout/vProcess5"/>
    <dgm:cxn modelId="{BE7867BB-8CCC-4838-9D89-839F70AE3F72}" type="presParOf" srcId="{C4A23840-AAD8-4723-9EDD-191F5AC9F412}" destId="{12A58059-B01C-4CC9-8B19-B23833258F62}" srcOrd="10" destOrd="0" presId="urn:microsoft.com/office/officeart/2005/8/layout/vProcess5"/>
    <dgm:cxn modelId="{E32678BA-164F-4703-833C-58D4FF832282}" type="presParOf" srcId="{C4A23840-AAD8-4723-9EDD-191F5AC9F412}" destId="{A4748E91-E995-41C3-AC98-35C066AC012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A76D6-83B1-416F-BA35-537F836F6FF0}">
      <dsp:nvSpPr>
        <dsp:cNvPr id="0" name=""/>
        <dsp:cNvSpPr/>
      </dsp:nvSpPr>
      <dsp:spPr>
        <a:xfrm>
          <a:off x="0" y="550458"/>
          <a:ext cx="7429500" cy="10162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D4255-EDD5-42B0-B956-292762683555}">
      <dsp:nvSpPr>
        <dsp:cNvPr id="0" name=""/>
        <dsp:cNvSpPr/>
      </dsp:nvSpPr>
      <dsp:spPr>
        <a:xfrm>
          <a:off x="307409" y="779110"/>
          <a:ext cx="558926" cy="5589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7D424-B3FE-4BFC-BF7C-D2ABA4411D7B}">
      <dsp:nvSpPr>
        <dsp:cNvPr id="0" name=""/>
        <dsp:cNvSpPr/>
      </dsp:nvSpPr>
      <dsp:spPr>
        <a:xfrm>
          <a:off x="1173746" y="550458"/>
          <a:ext cx="6255753" cy="101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551" tIns="107551" rIns="107551" bIns="10755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1 группа: </a:t>
          </a:r>
          <a:r>
            <a:rPr lang="ru-RU" sz="1900" kern="1200"/>
            <a:t>ксерофиты (</a:t>
          </a:r>
          <a:r>
            <a:rPr lang="en-US" sz="1900" kern="1200"/>
            <a:t>xerox</a:t>
          </a:r>
          <a:r>
            <a:rPr lang="ru-RU" sz="1900" kern="1200"/>
            <a:t> - сухой) – растения засушливых мест, полупустынь, степей, саванн (кактусы, полынь, ковыль…).</a:t>
          </a:r>
          <a:endParaRPr lang="en-US" sz="1900" kern="1200"/>
        </a:p>
      </dsp:txBody>
      <dsp:txXfrm>
        <a:off x="1173746" y="550458"/>
        <a:ext cx="6255753" cy="1016230"/>
      </dsp:txXfrm>
    </dsp:sp>
    <dsp:sp modelId="{61B58A0D-0DC6-4A9F-8CC3-C229710995BF}">
      <dsp:nvSpPr>
        <dsp:cNvPr id="0" name=""/>
        <dsp:cNvSpPr/>
      </dsp:nvSpPr>
      <dsp:spPr>
        <a:xfrm>
          <a:off x="0" y="1820746"/>
          <a:ext cx="7429500" cy="1016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2F46B-2CCB-4D28-AF8B-7F076888E034}">
      <dsp:nvSpPr>
        <dsp:cNvPr id="0" name=""/>
        <dsp:cNvSpPr/>
      </dsp:nvSpPr>
      <dsp:spPr>
        <a:xfrm>
          <a:off x="307409" y="2049398"/>
          <a:ext cx="558926" cy="5589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C87F4-B26E-46F2-8167-0735C323F564}">
      <dsp:nvSpPr>
        <dsp:cNvPr id="0" name=""/>
        <dsp:cNvSpPr/>
      </dsp:nvSpPr>
      <dsp:spPr>
        <a:xfrm>
          <a:off x="1173746" y="1820746"/>
          <a:ext cx="6255753" cy="101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551" tIns="107551" rIns="107551" bIns="10755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2 группа: </a:t>
          </a:r>
          <a:r>
            <a:rPr lang="ru-RU" sz="1900" kern="1200"/>
            <a:t>гигрофиты (</a:t>
          </a:r>
          <a:r>
            <a:rPr lang="en-US" sz="1900" kern="1200"/>
            <a:t>hygros</a:t>
          </a:r>
          <a:r>
            <a:rPr lang="ru-RU" sz="1900" kern="1200"/>
            <a:t> - влажный) – наземные растения, но обитающие в очень влажном климате (тропические виды).</a:t>
          </a:r>
          <a:endParaRPr lang="en-US" sz="1900" kern="1200"/>
        </a:p>
      </dsp:txBody>
      <dsp:txXfrm>
        <a:off x="1173746" y="1820746"/>
        <a:ext cx="6255753" cy="1016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7971E-D8D4-4405-9F1D-D3CB469CAB81}">
      <dsp:nvSpPr>
        <dsp:cNvPr id="0" name=""/>
        <dsp:cNvSpPr/>
      </dsp:nvSpPr>
      <dsp:spPr>
        <a:xfrm>
          <a:off x="906" y="515014"/>
          <a:ext cx="3183294" cy="2021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E701C-1453-44E7-B7FA-330BE6FCA787}">
      <dsp:nvSpPr>
        <dsp:cNvPr id="0" name=""/>
        <dsp:cNvSpPr/>
      </dsp:nvSpPr>
      <dsp:spPr>
        <a:xfrm>
          <a:off x="354606" y="851029"/>
          <a:ext cx="3183294" cy="2021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1. Поглощение воды происходит в зоне всасывания корневых волосков «ризодерме» и идет согласно </a:t>
          </a:r>
          <a:r>
            <a:rPr lang="ru-RU" sz="1700" b="1" kern="1200"/>
            <a:t>осмотическим</a:t>
          </a:r>
          <a:r>
            <a:rPr lang="ru-RU" sz="1700" kern="1200"/>
            <a:t> силам.</a:t>
          </a:r>
          <a:endParaRPr lang="en-US" sz="1700" kern="1200"/>
        </a:p>
      </dsp:txBody>
      <dsp:txXfrm>
        <a:off x="413811" y="910234"/>
        <a:ext cx="3064884" cy="1902981"/>
      </dsp:txXfrm>
    </dsp:sp>
    <dsp:sp modelId="{C140F4FF-ADD7-4772-812D-8FC35F429A97}">
      <dsp:nvSpPr>
        <dsp:cNvPr id="0" name=""/>
        <dsp:cNvSpPr/>
      </dsp:nvSpPr>
      <dsp:spPr>
        <a:xfrm>
          <a:off x="3891599" y="515014"/>
          <a:ext cx="3183294" cy="2021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93A6E-3551-48B5-8A8F-C3EACCC84505}">
      <dsp:nvSpPr>
        <dsp:cNvPr id="0" name=""/>
        <dsp:cNvSpPr/>
      </dsp:nvSpPr>
      <dsp:spPr>
        <a:xfrm>
          <a:off x="4245299" y="851029"/>
          <a:ext cx="3183294" cy="2021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2. По коре корня («паренхиме») вода перемещается путем «симпласта» или «апопласта» и достигает зоны корня - «эндодермы». </a:t>
          </a:r>
          <a:endParaRPr lang="en-US" sz="1700" kern="1200"/>
        </a:p>
      </dsp:txBody>
      <dsp:txXfrm>
        <a:off x="4304504" y="910234"/>
        <a:ext cx="3064884" cy="1902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47D7E-398F-4E22-A6AB-85F0D0450904}">
      <dsp:nvSpPr>
        <dsp:cNvPr id="0" name=""/>
        <dsp:cNvSpPr/>
      </dsp:nvSpPr>
      <dsp:spPr>
        <a:xfrm>
          <a:off x="0" y="0"/>
          <a:ext cx="5943600" cy="7452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Временное.</a:t>
          </a:r>
          <a:endParaRPr lang="en-US" sz="1400" kern="1200"/>
        </a:p>
      </dsp:txBody>
      <dsp:txXfrm>
        <a:off x="21827" y="21827"/>
        <a:ext cx="5076460" cy="701581"/>
      </dsp:txXfrm>
    </dsp:sp>
    <dsp:sp modelId="{AA0712D4-A85E-4058-B03D-81348D970C48}">
      <dsp:nvSpPr>
        <dsp:cNvPr id="0" name=""/>
        <dsp:cNvSpPr/>
      </dsp:nvSpPr>
      <dsp:spPr>
        <a:xfrm>
          <a:off x="497776" y="880733"/>
          <a:ext cx="5943600" cy="745235"/>
        </a:xfrm>
        <a:prstGeom prst="roundRect">
          <a:avLst>
            <a:gd name="adj" fmla="val 10000"/>
          </a:avLst>
        </a:prstGeom>
        <a:solidFill>
          <a:schemeClr val="accent2">
            <a:hueOff val="-163625"/>
            <a:satOff val="12937"/>
            <a:lumOff val="-2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Основной причиной которого является атмосферная засуха (увеличиваются транспирация).</a:t>
          </a:r>
          <a:endParaRPr lang="en-US" sz="1400" kern="1200"/>
        </a:p>
      </dsp:txBody>
      <dsp:txXfrm>
        <a:off x="519603" y="902560"/>
        <a:ext cx="4917766" cy="701581"/>
      </dsp:txXfrm>
    </dsp:sp>
    <dsp:sp modelId="{C4B7030A-1414-4665-AC1B-2260C2C63D6E}">
      <dsp:nvSpPr>
        <dsp:cNvPr id="0" name=""/>
        <dsp:cNvSpPr/>
      </dsp:nvSpPr>
      <dsp:spPr>
        <a:xfrm>
          <a:off x="988123" y="1761466"/>
          <a:ext cx="5943600" cy="745235"/>
        </a:xfrm>
        <a:prstGeom prst="roundRect">
          <a:avLst>
            <a:gd name="adj" fmla="val 10000"/>
          </a:avLst>
        </a:prstGeom>
        <a:solidFill>
          <a:schemeClr val="accent2">
            <a:hueOff val="-327250"/>
            <a:satOff val="25875"/>
            <a:lumOff val="-5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В полдень листья теряют тургор, но ночью «восстанавливаются». </a:t>
          </a:r>
          <a:endParaRPr lang="en-US" sz="1400" kern="1200"/>
        </a:p>
      </dsp:txBody>
      <dsp:txXfrm>
        <a:off x="1009950" y="1783293"/>
        <a:ext cx="4925195" cy="701581"/>
      </dsp:txXfrm>
    </dsp:sp>
    <dsp:sp modelId="{1F20E145-30AB-42CE-8FC7-F34C3BE78416}">
      <dsp:nvSpPr>
        <dsp:cNvPr id="0" name=""/>
        <dsp:cNvSpPr/>
      </dsp:nvSpPr>
      <dsp:spPr>
        <a:xfrm>
          <a:off x="1485899" y="2642200"/>
          <a:ext cx="5943600" cy="745235"/>
        </a:xfrm>
        <a:prstGeom prst="roundRect">
          <a:avLst>
            <a:gd name="adj" fmla="val 10000"/>
          </a:avLst>
        </a:prstGeom>
        <a:solidFill>
          <a:schemeClr val="accent2">
            <a:hueOff val="-490875"/>
            <a:satOff val="38812"/>
            <a:lumOff val="-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Временное завядание</a:t>
          </a:r>
          <a:r>
            <a:rPr lang="ru-RU" sz="1400" kern="1200"/>
            <a:t> сравнительно легко переносится растением.</a:t>
          </a:r>
          <a:endParaRPr lang="en-US" sz="1400" kern="1200"/>
        </a:p>
      </dsp:txBody>
      <dsp:txXfrm>
        <a:off x="1507726" y="2664027"/>
        <a:ext cx="4917766" cy="701581"/>
      </dsp:txXfrm>
    </dsp:sp>
    <dsp:sp modelId="{0D2CE0D6-AA57-4584-ABCD-A302DC01BF58}">
      <dsp:nvSpPr>
        <dsp:cNvPr id="0" name=""/>
        <dsp:cNvSpPr/>
      </dsp:nvSpPr>
      <dsp:spPr>
        <a:xfrm>
          <a:off x="5459196" y="570782"/>
          <a:ext cx="484403" cy="48440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568187" y="570782"/>
        <a:ext cx="266421" cy="364513"/>
      </dsp:txXfrm>
    </dsp:sp>
    <dsp:sp modelId="{2E91006A-9D28-4649-A4E1-9BEB6D7F7076}">
      <dsp:nvSpPr>
        <dsp:cNvPr id="0" name=""/>
        <dsp:cNvSpPr/>
      </dsp:nvSpPr>
      <dsp:spPr>
        <a:xfrm>
          <a:off x="5956973" y="1451516"/>
          <a:ext cx="484403" cy="48440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97366"/>
            <a:satOff val="17268"/>
            <a:lumOff val="16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97366"/>
              <a:satOff val="17268"/>
              <a:lumOff val="1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065964" y="1451516"/>
        <a:ext cx="266421" cy="364513"/>
      </dsp:txXfrm>
    </dsp:sp>
    <dsp:sp modelId="{A30B5438-CEE4-4A4E-801D-0E627A91EDD9}">
      <dsp:nvSpPr>
        <dsp:cNvPr id="0" name=""/>
        <dsp:cNvSpPr/>
      </dsp:nvSpPr>
      <dsp:spPr>
        <a:xfrm>
          <a:off x="6447320" y="2332249"/>
          <a:ext cx="484403" cy="48440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94733"/>
            <a:satOff val="34536"/>
            <a:lumOff val="33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594733"/>
              <a:satOff val="34536"/>
              <a:lumOff val="3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556311" y="2332249"/>
        <a:ext cx="266421" cy="364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7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4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52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92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0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65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9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62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3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2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4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3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3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56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9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3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3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80E78AC-AED7-44E1-99A4-76831D79EAD2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033F83A-1E21-4AC9-8944-D305ABA48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18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BA26BC-113C-4698-8859-A985C832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68B73B6-D77B-4B55-8538-206CEFD2A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7666" y="1846512"/>
            <a:ext cx="6748668" cy="3164976"/>
          </a:xfrm>
          <a:prstGeom prst="roundRect">
            <a:avLst>
              <a:gd name="adj" fmla="val 4629"/>
            </a:avLst>
          </a:prstGeom>
          <a:solidFill>
            <a:schemeClr val="bg2"/>
          </a:solidFill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8D5DA-5F88-EA6A-B014-71093B9DA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259" y="2007703"/>
            <a:ext cx="6507166" cy="1802297"/>
          </a:xfrm>
        </p:spPr>
        <p:txBody>
          <a:bodyPr>
            <a:normAutofit/>
          </a:bodyPr>
          <a:lstStyle/>
          <a:p>
            <a:r>
              <a:rPr lang="ru-RU" dirty="0"/>
              <a:t>Водно-минеральное питание растений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606229-107A-417F-9C82-D2BC58B04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259" y="3886200"/>
            <a:ext cx="6507166" cy="795587"/>
          </a:xfrm>
        </p:spPr>
        <p:txBody>
          <a:bodyPr>
            <a:normAutofit/>
          </a:bodyPr>
          <a:lstStyle/>
          <a:p>
            <a:r>
              <a:rPr lang="ru-RU" dirty="0"/>
              <a:t>4 лекция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55695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/>
              <a:t>3 группа: </a:t>
            </a:r>
            <a:r>
              <a:rPr lang="ru-RU" sz="3600" dirty="0"/>
              <a:t>гидрофиты (</a:t>
            </a:r>
            <a:r>
              <a:rPr lang="en-US" sz="3600" dirty="0" err="1"/>
              <a:t>gidro</a:t>
            </a:r>
            <a:r>
              <a:rPr lang="ru-RU" sz="3600" dirty="0"/>
              <a:t> - воды) – водные растения (лилии, кувшинки, рис).</a:t>
            </a:r>
          </a:p>
          <a:p>
            <a:pPr marL="0" indent="0">
              <a:buNone/>
            </a:pPr>
            <a:r>
              <a:rPr lang="ru-RU" sz="3600" b="1" dirty="0"/>
              <a:t>4 группа: </a:t>
            </a:r>
            <a:r>
              <a:rPr lang="ru-RU" sz="3600" dirty="0"/>
              <a:t>мезофиты (</a:t>
            </a:r>
            <a:r>
              <a:rPr lang="en-US" sz="3600" dirty="0" err="1"/>
              <a:t>mesos</a:t>
            </a:r>
            <a:r>
              <a:rPr lang="ru-RU" sz="3600" dirty="0"/>
              <a:t> - средний) – растения, растущие в умеренной климатической зоне, со средней увлажненностью (территория РФ).</a:t>
            </a:r>
          </a:p>
          <a:p>
            <a:endParaRPr lang="ru-RU" sz="3600" dirty="0"/>
          </a:p>
        </p:txBody>
      </p:sp>
      <p:pic>
        <p:nvPicPr>
          <p:cNvPr id="1026" name="Picture 2" descr="D:\Ольга\ПЛОДОВОДСТВО\ФИЗИОЛОГИЯ\картинки\гидрофи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32" y="3861048"/>
            <a:ext cx="2755007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Ольга\ПЛОДОВОДСТВО\ФИЗИОЛОГИЯ\картинки\ксерофит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9" y="3861048"/>
            <a:ext cx="202882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Ольга\ПЛОДОВОДСТВО\ФИЗИОЛОГИЯ\картинки\огурец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23762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92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b="1" dirty="0"/>
              <a:t>3</a:t>
            </a:r>
            <a:r>
              <a:rPr lang="ru-RU" sz="4000" b="1" dirty="0"/>
              <a:t>. ПОСТУПЛЕНИЕ ВОДЫ В КОРЕНЬ</a:t>
            </a:r>
            <a:br>
              <a:rPr lang="ru-RU" sz="4000" b="1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Строение корня:</a:t>
            </a:r>
            <a:br>
              <a:rPr lang="ru-RU" b="1" dirty="0"/>
            </a:br>
            <a:r>
              <a:rPr lang="ru-RU" i="1" dirty="0"/>
              <a:t>1</a:t>
            </a:r>
            <a:r>
              <a:rPr lang="ru-RU" dirty="0"/>
              <a:t> — корневой чехлик;</a:t>
            </a:r>
            <a:br>
              <a:rPr lang="ru-RU" dirty="0"/>
            </a:br>
            <a:r>
              <a:rPr lang="ru-RU" i="1" dirty="0"/>
              <a:t>2</a:t>
            </a:r>
            <a:r>
              <a:rPr lang="ru-RU" dirty="0"/>
              <a:t> — корневые волоски;</a:t>
            </a:r>
            <a:br>
              <a:rPr lang="ru-RU" dirty="0"/>
            </a:br>
            <a:r>
              <a:rPr lang="ru-RU" b="1" dirty="0"/>
              <a:t>зоны корня: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i="1" dirty="0"/>
              <a:t>Д</a:t>
            </a:r>
            <a:r>
              <a:rPr lang="ru-RU" dirty="0"/>
              <a:t> — деления;</a:t>
            </a:r>
            <a:br>
              <a:rPr lang="ru-RU" dirty="0"/>
            </a:br>
            <a:r>
              <a:rPr lang="ru-RU" i="1" dirty="0"/>
              <a:t>Р</a:t>
            </a:r>
            <a:r>
              <a:rPr lang="ru-RU" dirty="0"/>
              <a:t> — растяжения;</a:t>
            </a:r>
            <a:br>
              <a:rPr lang="ru-RU" dirty="0"/>
            </a:br>
            <a:r>
              <a:rPr lang="ru-RU" i="1" dirty="0"/>
              <a:t>В</a:t>
            </a:r>
            <a:r>
              <a:rPr lang="ru-RU" dirty="0"/>
              <a:t> — всасывания;</a:t>
            </a:r>
            <a:br>
              <a:rPr lang="ru-RU" dirty="0"/>
            </a:br>
            <a:r>
              <a:rPr lang="ru-RU" i="1" dirty="0"/>
              <a:t>П</a:t>
            </a:r>
            <a:r>
              <a:rPr lang="ru-RU" dirty="0"/>
              <a:t> — проведения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0" name="Picture 2" descr="D:\Ольга\плодоводство\физиоло агропочв\зоны корн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82" y="1340768"/>
            <a:ext cx="3260710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25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/>
              <a:t>Поглощение воды корнем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8"/>
            <a:ext cx="8229600" cy="47133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Ольга\плодоводство\физиоло агропочв\корен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7"/>
            <a:ext cx="770485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60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Внутреннее строение корня</a:t>
            </a:r>
            <a:endParaRPr lang="ru-RU" dirty="0"/>
          </a:p>
        </p:txBody>
      </p:sp>
      <p:pic>
        <p:nvPicPr>
          <p:cNvPr id="4" name="Picture 2" descr="D:\Ольга\плодоводство\физиоло агропочв\поглощение корнем воды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92087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31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065451"/>
          </a:xfrm>
        </p:spPr>
        <p:txBody>
          <a:bodyPr>
            <a:normAutofit/>
          </a:bodyPr>
          <a:lstStyle/>
          <a:p>
            <a:pPr algn="ctr"/>
            <a:r>
              <a:rPr lang="ru-RU" b="1">
                <a:solidFill>
                  <a:srgbClr val="BFBFBF"/>
                </a:solidFill>
              </a:rPr>
              <a:t>Пути перемещения растворов по корню: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59" y="2666999"/>
            <a:ext cx="7429499" cy="31242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err="1"/>
              <a:t>Симпласт</a:t>
            </a:r>
            <a:r>
              <a:rPr lang="ru-RU" b="1"/>
              <a:t> </a:t>
            </a:r>
            <a:r>
              <a:rPr lang="ru-RU"/>
              <a:t> (</a:t>
            </a:r>
            <a:r>
              <a:rPr lang="en-US" err="1"/>
              <a:t>sim</a:t>
            </a:r>
            <a:r>
              <a:rPr lang="ru-RU"/>
              <a:t> - вместе) – путь перемещения растворов от клетки к клетке непосредственно по живому внутреннему содержимому клеток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/>
              <a:t>(н., цитоплазма).</a:t>
            </a:r>
          </a:p>
          <a:p>
            <a:pPr>
              <a:spcBef>
                <a:spcPts val="0"/>
              </a:spcBef>
            </a:pPr>
            <a:r>
              <a:rPr lang="ru-RU"/>
              <a:t> </a:t>
            </a:r>
            <a:r>
              <a:rPr lang="ru-RU" b="1" err="1"/>
              <a:t>Апопласт</a:t>
            </a:r>
            <a:r>
              <a:rPr lang="ru-RU" b="1"/>
              <a:t> </a:t>
            </a:r>
            <a:r>
              <a:rPr lang="ru-RU"/>
              <a:t>(</a:t>
            </a:r>
            <a:r>
              <a:rPr lang="en-US" err="1"/>
              <a:t>apo</a:t>
            </a:r>
            <a:r>
              <a:rPr lang="ru-RU"/>
              <a:t> - вокруг) – путь перемещения растворов, минуя клетки, по межклеточному пространству и клеточным стенкам.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718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468582"/>
          </a:xfrm>
        </p:spPr>
        <p:txBody>
          <a:bodyPr>
            <a:normAutofit/>
          </a:bodyPr>
          <a:lstStyle/>
          <a:p>
            <a:r>
              <a:rPr lang="ru-RU" b="1"/>
              <a:t>Перемещение воды по корню:</a:t>
            </a:r>
            <a:endParaRPr lang="ru-RU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55660DA-DB94-2888-2D92-10578CEC32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76619"/>
              </p:ext>
            </p:extLst>
          </p:nvPr>
        </p:nvGraphicFramePr>
        <p:xfrm>
          <a:off x="856059" y="2286000"/>
          <a:ext cx="74295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31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600" dirty="0"/>
              <a:t>3. Клетки флоэмы ЦЦ корня путем ионного насоса (с затратой АТФ) в сосуды ксилемы ЦЦ «закачивают» различные ионы для создания высокой концентрации.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dirty="0"/>
              <a:t>4. Вода попадает в ЦЦ согласно осмосу.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dirty="0"/>
              <a:t>5. Растворы поднимаются вверх в стебель благодаря явлению </a:t>
            </a:r>
            <a:r>
              <a:rPr lang="ru-RU" sz="3600" b="1" dirty="0"/>
              <a:t>КОГЕЗИИ</a:t>
            </a:r>
            <a:r>
              <a:rPr lang="ru-RU" sz="3600" dirty="0"/>
              <a:t> – сцепления молекул воды.</a:t>
            </a:r>
          </a:p>
          <a:p>
            <a:endParaRPr lang="ru-RU" sz="3600" dirty="0"/>
          </a:p>
          <a:p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1934259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24"/>
          </a:xfrm>
        </p:spPr>
        <p:txBody>
          <a:bodyPr>
            <a:normAutofit/>
          </a:bodyPr>
          <a:lstStyle/>
          <a:p>
            <a:r>
              <a:rPr lang="ru-RU" sz="3600" dirty="0"/>
              <a:t>Концентрация </a:t>
            </a:r>
            <a:r>
              <a:rPr lang="ru-RU" sz="3600" dirty="0" err="1"/>
              <a:t>ксилемного</a:t>
            </a:r>
            <a:r>
              <a:rPr lang="ru-RU" sz="3600" dirty="0"/>
              <a:t> сока ЦЦ корня всегда повышена что создает </a:t>
            </a:r>
            <a:r>
              <a:rPr lang="ru-RU" sz="3600" b="1" dirty="0"/>
              <a:t>«КОРНЕВОЕ ДАВЛЕНИЕ».</a:t>
            </a:r>
          </a:p>
          <a:p>
            <a:r>
              <a:rPr lang="ru-RU" sz="3600" dirty="0"/>
              <a:t>Механизм поднятия воды вследствие корневого давления называют</a:t>
            </a:r>
          </a:p>
          <a:p>
            <a:pPr marL="0" indent="0">
              <a:buNone/>
            </a:pPr>
            <a:r>
              <a:rPr lang="ru-RU" sz="3600" b="1" dirty="0"/>
              <a:t>«НИЖНИМ КОНЦЕВЫМ ДВИГАТЕЛЕМ».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73305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ru-RU" sz="2200"/>
            </a:br>
            <a:r>
              <a:rPr lang="ru-RU" sz="2200" b="1"/>
              <a:t>КОРНЕВОЕ ДАВЛЕНИЕ </a:t>
            </a:r>
            <a:r>
              <a:rPr lang="ru-RU" sz="2200"/>
              <a:t>– сила, вызывающая односторонний ток воды по сосудам корня вверх и не зависящая от транспирации (испарение воды листьями). </a:t>
            </a:r>
            <a:br>
              <a:rPr lang="ru-RU" sz="2200"/>
            </a:br>
            <a:endParaRPr lang="ru-RU" sz="2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>
                <a:solidFill>
                  <a:schemeClr val="tx1"/>
                </a:solidFill>
              </a:rPr>
              <a:t>Сила корневого давления зависит от:</a:t>
            </a:r>
            <a:endParaRPr lang="ru-RU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>
                <a:solidFill>
                  <a:schemeClr val="tx1"/>
                </a:solidFill>
              </a:rPr>
              <a:t>А) наличия кислорода в почве;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>
                <a:solidFill>
                  <a:schemeClr val="tx1"/>
                </a:solidFill>
              </a:rPr>
              <a:t>Б) температуры почвы.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>
                <a:solidFill>
                  <a:schemeClr val="tx1"/>
                </a:solidFill>
              </a:rPr>
              <a:t>Чем больше О</a:t>
            </a:r>
            <a:r>
              <a:rPr lang="ru-RU" baseline="-25000">
                <a:solidFill>
                  <a:schemeClr val="tx1"/>
                </a:solidFill>
              </a:rPr>
              <a:t>2</a:t>
            </a:r>
            <a:r>
              <a:rPr lang="ru-RU">
                <a:solidFill>
                  <a:schemeClr val="tx1"/>
                </a:solidFill>
              </a:rPr>
              <a:t> и выше Т </a:t>
            </a:r>
            <a:r>
              <a:rPr lang="ru-RU" baseline="30000">
                <a:solidFill>
                  <a:schemeClr val="tx1"/>
                </a:solidFill>
              </a:rPr>
              <a:t>0</a:t>
            </a:r>
            <a:r>
              <a:rPr lang="ru-RU">
                <a:solidFill>
                  <a:schemeClr val="tx1"/>
                </a:solidFill>
              </a:rPr>
              <a:t>С, тем сила больше.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>
                <a:solidFill>
                  <a:schemeClr val="tx1"/>
                </a:solidFill>
              </a:rPr>
              <a:t>Максимум давления наблюдается днём и минимум — ночью.</a:t>
            </a:r>
          </a:p>
          <a:p>
            <a:pPr marL="0" indent="0">
              <a:buNone/>
            </a:pPr>
            <a:r>
              <a:rPr lang="ru-RU">
                <a:solidFill>
                  <a:schemeClr val="tx1"/>
                </a:solidFill>
              </a:rPr>
              <a:t> </a:t>
            </a:r>
          </a:p>
          <a:p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66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000" b="1" dirty="0"/>
              <a:t>МЕХАНИЗМЫ ОБНАРУЖЕНИЯ корневого давления:</a:t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400" dirty="0"/>
              <a:t>1.</a:t>
            </a:r>
            <a:r>
              <a:rPr lang="ru-RU" sz="11100" dirty="0"/>
              <a:t> </a:t>
            </a:r>
            <a:r>
              <a:rPr lang="ru-RU" sz="14400" b="1" dirty="0"/>
              <a:t>Выделение «пасоки» </a:t>
            </a:r>
            <a:r>
              <a:rPr lang="ru-RU" sz="14400" dirty="0"/>
              <a:t>(воды и растворённых в ней питательных веществ) на спиле ствола или побега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400" dirty="0"/>
              <a:t>2. </a:t>
            </a:r>
            <a:r>
              <a:rPr lang="ru-RU" sz="14400" b="1" dirty="0"/>
              <a:t>Гуттация </a:t>
            </a:r>
            <a:r>
              <a:rPr lang="ru-RU" sz="14400" dirty="0"/>
              <a:t>– процесс выделения воды в виде капелек на листьях через специальные структуры листа – </a:t>
            </a:r>
            <a:r>
              <a:rPr lang="ru-RU" sz="14400" b="1" dirty="0" err="1"/>
              <a:t>гидатоды</a:t>
            </a:r>
            <a:r>
              <a:rPr lang="ru-RU" sz="14400" b="1" dirty="0"/>
              <a:t> </a:t>
            </a:r>
            <a:r>
              <a:rPr lang="ru-RU" sz="14400" dirty="0"/>
              <a:t>. Процесс происходит при повышенной влажности воздуха.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4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12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06545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ru-RU" sz="2200" b="1">
                <a:solidFill>
                  <a:srgbClr val="BFBFBF"/>
                </a:solidFill>
              </a:rPr>
            </a:br>
            <a:r>
              <a:rPr lang="ru-RU" sz="2200" b="1">
                <a:solidFill>
                  <a:srgbClr val="BFBFBF"/>
                </a:solidFill>
              </a:rPr>
              <a:t>1.</a:t>
            </a:r>
            <a:r>
              <a:rPr lang="ru-RU" sz="2200">
                <a:solidFill>
                  <a:srgbClr val="BFBFBF"/>
                </a:solidFill>
              </a:rPr>
              <a:t> </a:t>
            </a:r>
            <a:r>
              <a:rPr lang="ru-RU" sz="2200" b="1">
                <a:solidFill>
                  <a:srgbClr val="BFBFBF"/>
                </a:solidFill>
              </a:rPr>
              <a:t>Структура воды </a:t>
            </a:r>
            <a:br>
              <a:rPr lang="ru-RU" sz="2200">
                <a:solidFill>
                  <a:srgbClr val="BFBFBF"/>
                </a:solidFill>
              </a:rPr>
            </a:br>
            <a:endParaRPr lang="ru-RU" sz="2200">
              <a:solidFill>
                <a:srgbClr val="BFBFB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59" y="2666999"/>
            <a:ext cx="7429499" cy="312420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/>
              <a:t>Различают 2 типа структуры воды: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/>
              <a:t>решетчато-упорядоченная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/>
              <a:t>плотноупакованная.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/>
              <a:t>Молекула воды является диполем (</a:t>
            </a:r>
            <a:r>
              <a:rPr lang="ru-RU" baseline="30000"/>
              <a:t>+</a:t>
            </a:r>
            <a:r>
              <a:rPr lang="ru-RU"/>
              <a:t>Н ОН</a:t>
            </a:r>
            <a:r>
              <a:rPr lang="ru-RU" baseline="30000"/>
              <a:t>-</a:t>
            </a:r>
            <a:r>
              <a:rPr lang="ru-RU"/>
              <a:t>), при взаимодействии с другими молекулами образуют т.н. «мерцающие кластеры» - это  называют решетчато-упорядоченная структурой 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308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ОПЫТ ПО ОБНАРУЖЕНИЮ КОРНЕВОГО ДАВЛЕНИЯ</a:t>
            </a:r>
          </a:p>
        </p:txBody>
      </p:sp>
      <p:pic>
        <p:nvPicPr>
          <p:cNvPr id="4" name="Picture 2" descr="D:\Ольга\плодоводство\физиоло агропочв\картинки\корневое давл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18457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63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ГУТТАЦИЯ</a:t>
            </a:r>
          </a:p>
        </p:txBody>
      </p:sp>
      <p:pic>
        <p:nvPicPr>
          <p:cNvPr id="1026" name="Picture 2" descr="D:\Ольга\ПЛОДОВОДСТВО\лекарственные растения\картинки\ГУТТАЦИЯ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8800"/>
            <a:ext cx="3600400" cy="39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Ольга\ПЛОДОВОДСТВО\лекарственные растения\картинки\гуттац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28800"/>
            <a:ext cx="3888432" cy="39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00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br>
              <a:rPr lang="ru-RU" sz="2500"/>
            </a:br>
            <a:r>
              <a:rPr lang="ru-RU" sz="2500" b="1"/>
              <a:t>Показатели водного потенциала</a:t>
            </a:r>
            <a:r>
              <a:rPr lang="ru-RU" sz="2500"/>
              <a:t>:</a:t>
            </a:r>
            <a:br>
              <a:rPr lang="ru-RU" sz="2500"/>
            </a:br>
            <a:endParaRPr lang="ru-RU" sz="25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</a:rPr>
              <a:t>Компонент системы		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el-GR" b="1" dirty="0">
                <a:solidFill>
                  <a:schemeClr val="tx1"/>
                </a:solidFill>
              </a:rPr>
              <a:t>ψ</a:t>
            </a:r>
            <a:r>
              <a:rPr lang="ru-RU" b="1" dirty="0">
                <a:solidFill>
                  <a:schemeClr val="tx1"/>
                </a:solidFill>
              </a:rPr>
              <a:t>, мПа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Почвенный раствор			- 0,05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Корень						- 0,20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Стебель 						- 0,50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Лист 						- 1,5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Воздух (при </a:t>
            </a:r>
            <a:r>
              <a:rPr lang="ru-RU" dirty="0" err="1">
                <a:solidFill>
                  <a:schemeClr val="tx1"/>
                </a:solidFill>
              </a:rPr>
              <a:t>отн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влаж</a:t>
            </a:r>
            <a:r>
              <a:rPr lang="ru-RU" dirty="0">
                <a:solidFill>
                  <a:schemeClr val="tx1"/>
                </a:solidFill>
              </a:rPr>
              <a:t>. 50%)		- 100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</a:rPr>
              <a:t>Вывод: Движение воды происходит благодаря большой разнице между </a:t>
            </a:r>
            <a:r>
              <a:rPr lang="el-GR" b="1" dirty="0">
                <a:solidFill>
                  <a:schemeClr val="tx1"/>
                </a:solidFill>
              </a:rPr>
              <a:t>ψ</a:t>
            </a:r>
            <a:r>
              <a:rPr lang="ru-RU" b="1" dirty="0">
                <a:solidFill>
                  <a:schemeClr val="tx1"/>
                </a:solidFill>
              </a:rPr>
              <a:t>листа и </a:t>
            </a:r>
            <a:r>
              <a:rPr lang="el-GR" b="1" dirty="0">
                <a:solidFill>
                  <a:schemeClr val="tx1"/>
                </a:solidFill>
              </a:rPr>
              <a:t>ψ</a:t>
            </a:r>
            <a:r>
              <a:rPr lang="ru-RU" b="1" dirty="0">
                <a:solidFill>
                  <a:schemeClr val="tx1"/>
                </a:solidFill>
              </a:rPr>
              <a:t>атм.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95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ru-RU" sz="2200" b="1"/>
            </a:br>
            <a:r>
              <a:rPr lang="ru-RU" sz="2200" b="1"/>
              <a:t>4. ВОДНЫЙ БАЛАНС </a:t>
            </a:r>
            <a:r>
              <a:rPr lang="ru-RU" sz="2200"/>
              <a:t>– равновесие между процессами поступления и расходом воды растением в течение времени.</a:t>
            </a:r>
            <a:br>
              <a:rPr lang="ru-RU" sz="2200"/>
            </a:br>
            <a:endParaRPr lang="ru-RU" sz="2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>
                <a:solidFill>
                  <a:schemeClr val="tx1"/>
                </a:solidFill>
              </a:rPr>
              <a:t>ВОДНЫЙ ДЕФИЦИТ </a:t>
            </a:r>
            <a:r>
              <a:rPr lang="ru-RU">
                <a:solidFill>
                  <a:schemeClr val="tx1"/>
                </a:solidFill>
              </a:rPr>
              <a:t>– состояние, когда поступление воды в растение не успевает за ее расходованием.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>
                <a:solidFill>
                  <a:schemeClr val="tx1"/>
                </a:solidFill>
              </a:rPr>
              <a:t>В полдень содержание воды в листьях на 25—28% меньше по сравнению с утренними часами. </a:t>
            </a:r>
          </a:p>
        </p:txBody>
      </p:sp>
    </p:spTree>
    <p:extLst>
      <p:ext uri="{BB962C8B-B14F-4D97-AF65-F5344CB8AC3E}">
        <p14:creationId xmlns:p14="http://schemas.microsoft.com/office/powerpoint/2010/main" val="3541912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ru-RU" sz="2700"/>
            </a:br>
            <a:r>
              <a:rPr lang="ru-RU" sz="2700"/>
              <a:t>Если снабжение водой не улучшится, возникает явление - </a:t>
            </a:r>
            <a:r>
              <a:rPr lang="ru-RU" sz="2700" b="1"/>
              <a:t>ЗАВЯДАНИЕ.</a:t>
            </a:r>
            <a:br>
              <a:rPr lang="ru-RU" sz="2700"/>
            </a:br>
            <a:endParaRPr lang="ru-RU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>
                <a:solidFill>
                  <a:schemeClr val="tx1"/>
                </a:solidFill>
              </a:rPr>
              <a:t>ЗАВЯДАНИЕ сопровождается:</a:t>
            </a:r>
          </a:p>
          <a:p>
            <a:pPr lvl="0"/>
            <a:r>
              <a:rPr lang="ru-RU">
                <a:solidFill>
                  <a:schemeClr val="tx1"/>
                </a:solidFill>
              </a:rPr>
              <a:t>Потерей тургора клеток.</a:t>
            </a:r>
          </a:p>
          <a:p>
            <a:pPr lvl="0"/>
            <a:r>
              <a:rPr lang="ru-RU">
                <a:solidFill>
                  <a:schemeClr val="tx1"/>
                </a:solidFill>
              </a:rPr>
              <a:t>Появлением признаков плазмолиза.</a:t>
            </a:r>
          </a:p>
          <a:p>
            <a:pPr lvl="0"/>
            <a:r>
              <a:rPr lang="ru-RU">
                <a:solidFill>
                  <a:schemeClr val="tx1"/>
                </a:solidFill>
              </a:rPr>
              <a:t> Потерю прямостоячего положения тканей и организма в целом.</a:t>
            </a:r>
          </a:p>
          <a:p>
            <a:pPr marL="0" indent="0">
              <a:buNone/>
            </a:pPr>
            <a:r>
              <a:rPr lang="ru-RU" b="1">
                <a:solidFill>
                  <a:schemeClr val="tx1"/>
                </a:solidFill>
              </a:rPr>
              <a:t>Завядание не означает, что растение погибло!</a:t>
            </a:r>
          </a:p>
          <a:p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29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468582"/>
          </a:xfrm>
        </p:spPr>
        <p:txBody>
          <a:bodyPr>
            <a:normAutofit/>
          </a:bodyPr>
          <a:lstStyle/>
          <a:p>
            <a:br>
              <a:rPr lang="ru-RU" b="1" dirty="0"/>
            </a:br>
            <a:r>
              <a:rPr lang="ru-RU" b="1" dirty="0"/>
              <a:t>ТИПЫ ЗАВЯДАНИЯ: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C2B406F-834A-A11F-96CD-7C2101E0A3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133930"/>
              </p:ext>
            </p:extLst>
          </p:nvPr>
        </p:nvGraphicFramePr>
        <p:xfrm>
          <a:off x="856059" y="2286000"/>
          <a:ext cx="74295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4966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3600" b="1" dirty="0"/>
              <a:t>2. Глубокое </a:t>
            </a:r>
            <a:r>
              <a:rPr lang="ru-RU" sz="3600" b="1" dirty="0" err="1"/>
              <a:t>завядание</a:t>
            </a:r>
            <a:r>
              <a:rPr lang="ru-RU" sz="3600" b="1" dirty="0"/>
              <a:t>.</a:t>
            </a:r>
          </a:p>
          <a:p>
            <a:pPr marL="0" lvl="0" indent="0">
              <a:buNone/>
            </a:pPr>
            <a:r>
              <a:rPr lang="ru-RU" sz="3600" dirty="0"/>
              <a:t>Наступает тогда, когда в почве почти не остается доступной для растения воды и происходит общее иссушение всего растительного организма. </a:t>
            </a:r>
          </a:p>
          <a:p>
            <a:pPr marL="0" indent="0">
              <a:buNone/>
            </a:pPr>
            <a:r>
              <a:rPr lang="ru-RU" sz="3600" dirty="0"/>
              <a:t>Последствия глубокого </a:t>
            </a:r>
            <a:r>
              <a:rPr lang="ru-RU" sz="3600" dirty="0" err="1"/>
              <a:t>завядания</a:t>
            </a:r>
            <a:r>
              <a:rPr lang="ru-RU" sz="3600" dirty="0"/>
              <a:t> могут быть </a:t>
            </a:r>
            <a:r>
              <a:rPr lang="ru-RU" sz="3600" b="1" dirty="0"/>
              <a:t>необратимыми и губительными</a:t>
            </a:r>
            <a:r>
              <a:rPr lang="ru-RU" sz="3600" dirty="0"/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302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732" y="609600"/>
            <a:ext cx="5057825" cy="1905000"/>
          </a:xfrm>
        </p:spPr>
        <p:txBody>
          <a:bodyPr>
            <a:normAutofit/>
          </a:bodyPr>
          <a:lstStyle/>
          <a:p>
            <a:r>
              <a:rPr lang="ru-RU" b="1"/>
              <a:t>ПОСЛЕДСТВИЯ ЗАВЯДАНИЯ:</a:t>
            </a:r>
            <a:endParaRPr lang="ru-RU"/>
          </a:p>
        </p:txBody>
      </p:sp>
      <p:pic>
        <p:nvPicPr>
          <p:cNvPr id="5" name="Picture 4" descr="Капля и круги на воде">
            <a:extLst>
              <a:ext uri="{FF2B5EF4-FFF2-40B4-BE49-F238E27FC236}">
                <a16:creationId xmlns:a16="http://schemas.microsoft.com/office/drawing/2014/main" id="{489F250A-5A44-0B56-0DC4-C56EE4BE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187" r="23413" b="-1"/>
          <a:stretch>
            <a:fillRect/>
          </a:stretch>
        </p:blipFill>
        <p:spPr>
          <a:xfrm>
            <a:off x="193192" y="10"/>
            <a:ext cx="2609642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732" y="2666999"/>
            <a:ext cx="5285133" cy="3415749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/>
              <a:t>1. В клетках понижается содержание свободной воды.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/>
              <a:t>2. Происходят глубокие изменения в цитоплазме: возрастает проницаемость мембран и вязкость протоплазмы.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/>
              <a:t>3. Нарушается работа ферментов.</a:t>
            </a:r>
          </a:p>
        </p:txBody>
      </p:sp>
    </p:spTree>
    <p:extLst>
      <p:ext uri="{BB962C8B-B14F-4D97-AF65-F5344CB8AC3E}">
        <p14:creationId xmlns:p14="http://schemas.microsoft.com/office/powerpoint/2010/main" val="2521074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5C3C4D-6A74-4FF1-30F1-BF332498D8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333" r="32884"/>
          <a:stretch>
            <a:fillRect/>
          </a:stretch>
        </p:blipFill>
        <p:spPr>
          <a:xfrm>
            <a:off x="193192" y="10"/>
            <a:ext cx="2609642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732" y="2666999"/>
            <a:ext cx="5285133" cy="341574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/>
              <a:t>4. Приостановка роста на 2-3 недели.</a:t>
            </a:r>
          </a:p>
          <a:p>
            <a:pPr marL="0" lvl="0" indent="0">
              <a:buNone/>
            </a:pPr>
            <a:r>
              <a:rPr lang="ru-RU"/>
              <a:t>5. Прекращение фотосинтеза.</a:t>
            </a:r>
          </a:p>
          <a:p>
            <a:pPr marL="0" lvl="0" indent="0">
              <a:buNone/>
            </a:pPr>
            <a:r>
              <a:rPr lang="ru-RU"/>
              <a:t>6. Начинается гипоксия корней.</a:t>
            </a:r>
          </a:p>
          <a:p>
            <a:pPr marL="0" lvl="0" indent="0">
              <a:buNone/>
            </a:pPr>
            <a:r>
              <a:rPr lang="ru-RU"/>
              <a:t>7. Усиливается развитие механических тканей.</a:t>
            </a:r>
          </a:p>
          <a:p>
            <a:pPr marL="0" lvl="0" indent="0">
              <a:buNone/>
            </a:pPr>
            <a:r>
              <a:rPr lang="ru-RU"/>
              <a:t>8. Промежуточные продукты распада сложных веществ (например, аммиак) отравляют растительный организм и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168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40160"/>
          </a:xfrm>
        </p:spPr>
        <p:txBody>
          <a:bodyPr>
            <a:noAutofit/>
          </a:bodyPr>
          <a:lstStyle/>
          <a:p>
            <a:br>
              <a:rPr lang="ru-RU" sz="3600" b="1" dirty="0"/>
            </a:br>
            <a:r>
              <a:rPr lang="ru-RU" sz="3600" b="1" dirty="0"/>
              <a:t>Критические периоды</a:t>
            </a:r>
            <a:r>
              <a:rPr lang="ru-RU" sz="3600" dirty="0"/>
              <a:t> наибольшей чувствительности к снабжению водой: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1. Периоды наибольшего роста данного органа или всего растения. </a:t>
            </a:r>
          </a:p>
          <a:p>
            <a:pPr marL="0" indent="0">
              <a:buNone/>
            </a:pPr>
            <a:r>
              <a:rPr lang="ru-RU" sz="3600" dirty="0"/>
              <a:t>2. Периоды формирования пыльцы и оплодотворения.</a:t>
            </a:r>
          </a:p>
        </p:txBody>
      </p:sp>
    </p:spTree>
    <p:extLst>
      <p:ext uri="{BB962C8B-B14F-4D97-AF65-F5344CB8AC3E}">
        <p14:creationId xmlns:p14="http://schemas.microsoft.com/office/powerpoint/2010/main" val="424634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Ольга\плодоводство\физиоло агропочв\кластеры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436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732" y="609600"/>
            <a:ext cx="5057825" cy="190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b="1"/>
              <a:t>5. ТРАНСПИРАЦИЯ </a:t>
            </a:r>
            <a:r>
              <a:rPr lang="ru-RU" sz="2200"/>
              <a:t>– физиологический процесс испарения воды надземными органами растения, главным из</a:t>
            </a:r>
            <a:r>
              <a:rPr lang="ru-RU" sz="2200" b="1"/>
              <a:t> </a:t>
            </a:r>
            <a:r>
              <a:rPr lang="ru-RU" sz="2200"/>
              <a:t>которых является лист</a:t>
            </a:r>
          </a:p>
        </p:txBody>
      </p:sp>
      <p:pic>
        <p:nvPicPr>
          <p:cNvPr id="13" name="Picture 12" descr="Растущее растение">
            <a:extLst>
              <a:ext uri="{FF2B5EF4-FFF2-40B4-BE49-F238E27FC236}">
                <a16:creationId xmlns:a16="http://schemas.microsoft.com/office/drawing/2014/main" id="{81BD9CDF-22F6-457C-4819-A1645E9BEA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768" r="33831" b="-1"/>
          <a:stretch>
            <a:fillRect/>
          </a:stretch>
        </p:blipFill>
        <p:spPr>
          <a:xfrm>
            <a:off x="193192" y="10"/>
            <a:ext cx="2609642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27732" y="2666999"/>
            <a:ext cx="5285133" cy="34157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/>
              <a:t>Значение транспирации: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/>
              <a:t>1. Поднятие воды и минеральных веществ вверх по растению.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/>
              <a:t>2. Терморегуляция. При сильной жаре за счет испарения Т растения снижается на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/>
              <a:t>10 - 15 град.</a:t>
            </a:r>
          </a:p>
        </p:txBody>
      </p:sp>
    </p:spTree>
    <p:extLst>
      <p:ext uri="{BB962C8B-B14F-4D97-AF65-F5344CB8AC3E}">
        <p14:creationId xmlns:p14="http://schemas.microsoft.com/office/powerpoint/2010/main" val="3122332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065451"/>
          </a:xfrm>
        </p:spPr>
        <p:txBody>
          <a:bodyPr>
            <a:normAutofit/>
          </a:bodyPr>
          <a:lstStyle/>
          <a:p>
            <a:pPr algn="ctr"/>
            <a:r>
              <a:rPr lang="ru-RU" b="1">
                <a:solidFill>
                  <a:srgbClr val="BFBFBF"/>
                </a:solidFill>
              </a:rPr>
              <a:t>«Транспирация – неизбежное зло»</a:t>
            </a:r>
            <a:br>
              <a:rPr lang="ru-RU" b="1">
                <a:solidFill>
                  <a:srgbClr val="BFBFBF"/>
                </a:solidFill>
              </a:rPr>
            </a:br>
            <a:r>
              <a:rPr lang="ru-RU">
                <a:solidFill>
                  <a:srgbClr val="BFBFBF"/>
                </a:solidFill>
              </a:rPr>
              <a:t>(К.А.Тимирязев)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6059" y="2666999"/>
            <a:ext cx="7429499" cy="31242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/>
              <a:t>Основная причина транспирации – очень низкий водный потенциал атмосферы.</a:t>
            </a:r>
          </a:p>
          <a:p>
            <a:pPr>
              <a:spcBef>
                <a:spcPts val="0"/>
              </a:spcBef>
            </a:pPr>
            <a:r>
              <a:rPr lang="ru-RU"/>
              <a:t>При относительной влажности воздуха 100% водный потенциал = 0 (испарение не идет), при 99 и 97% соответственно водный потенциал падает до -1,36 и </a:t>
            </a:r>
          </a:p>
          <a:p>
            <a:pPr>
              <a:spcBef>
                <a:spcPts val="0"/>
              </a:spcBef>
              <a:buNone/>
            </a:pPr>
            <a:r>
              <a:rPr lang="ru-RU"/>
              <a:t>	-4,0 МПа. </a:t>
            </a:r>
          </a:p>
          <a:p>
            <a:pPr>
              <a:spcBef>
                <a:spcPts val="0"/>
              </a:spcBef>
            </a:pPr>
            <a:r>
              <a:rPr lang="ru-RU"/>
              <a:t>Летом влажность воздуха не более 50%, водный потенциал падает до -100 МПа.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600" b="1" dirty="0"/>
            </a:br>
            <a:endParaRPr lang="ru-RU" sz="3600" dirty="0"/>
          </a:p>
        </p:txBody>
      </p:sp>
      <p:pic>
        <p:nvPicPr>
          <p:cNvPr id="4" name="Picture 2" descr="D:\Ольга\ПЛОДОВОДСТВО\ФИЗИОЛОГИЯ\картинки\транспира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19268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737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590465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ru-RU" sz="3600" dirty="0"/>
              <a:t> </a:t>
            </a:r>
            <a:r>
              <a:rPr lang="ru-RU" sz="3600" b="1" dirty="0"/>
              <a:t>ИНТЕНСИВНОСТЬ ТРАНСПИРАЦИИ </a:t>
            </a:r>
            <a:r>
              <a:rPr lang="ru-RU" sz="3600" dirty="0"/>
              <a:t>– главный показатель.</a:t>
            </a:r>
          </a:p>
          <a:p>
            <a:pPr marL="0" indent="0">
              <a:spcBef>
                <a:spcPts val="0"/>
              </a:spcBef>
            </a:pPr>
            <a:r>
              <a:rPr lang="ru-RU" sz="3600" dirty="0"/>
              <a:t> Интенсивность транспирации (ИТ) – количество испаренной воды (в г)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за 1 ч на единицу площади (м2).</a:t>
            </a:r>
          </a:p>
          <a:p>
            <a:pPr marL="0" indent="0">
              <a:spcBef>
                <a:spcPts val="0"/>
              </a:spcBef>
            </a:pPr>
            <a:r>
              <a:rPr lang="ru-RU" sz="3600" dirty="0"/>
              <a:t> У большинства растений она составляет 15-250 г </a:t>
            </a:r>
            <a:r>
              <a:rPr lang="en-US" sz="3600" dirty="0"/>
              <a:t>/</a:t>
            </a:r>
            <a:r>
              <a:rPr lang="ru-RU" sz="3600" dirty="0"/>
              <a:t>м2 ч днем 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1-20 г </a:t>
            </a:r>
            <a:r>
              <a:rPr lang="en-US" sz="3600" dirty="0"/>
              <a:t>/</a:t>
            </a:r>
            <a:r>
              <a:rPr lang="ru-RU" sz="3600" dirty="0"/>
              <a:t> м2 ч ночью.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/>
              <a:t>99,8% пропускаемой воды растение тратит на испарение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017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/>
              <a:t>ВИДЫ ТРАНСПИРАЦИИ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dirty="0"/>
              <a:t>1.</a:t>
            </a:r>
            <a:r>
              <a:rPr lang="ru-RU" dirty="0"/>
              <a:t> </a:t>
            </a:r>
            <a:r>
              <a:rPr lang="ru-RU" sz="3600" b="1" dirty="0" err="1"/>
              <a:t>Устьичная</a:t>
            </a:r>
            <a:r>
              <a:rPr lang="ru-RU" sz="3600" b="1" dirty="0"/>
              <a:t> </a:t>
            </a:r>
            <a:r>
              <a:rPr lang="ru-RU" sz="3600" dirty="0"/>
              <a:t>– за счет работы устьиц (основная).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dirty="0"/>
              <a:t>2. </a:t>
            </a:r>
            <a:r>
              <a:rPr lang="ru-RU" sz="3600" b="1" dirty="0" err="1"/>
              <a:t>Внеустьичная</a:t>
            </a:r>
            <a:r>
              <a:rPr lang="ru-RU" sz="3600" b="1" dirty="0"/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dirty="0"/>
              <a:t>А) </a:t>
            </a:r>
            <a:r>
              <a:rPr lang="ru-RU" sz="3600" dirty="0" err="1"/>
              <a:t>перидермальная</a:t>
            </a:r>
            <a:r>
              <a:rPr lang="ru-RU" sz="3600" dirty="0"/>
              <a:t> (через покровную ткань стеблей, плодов, клубней и т.д., через чечевички и трещины в стволе дерева).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dirty="0"/>
              <a:t>Б) </a:t>
            </a:r>
            <a:r>
              <a:rPr lang="ru-RU" sz="3600" dirty="0" err="1"/>
              <a:t>кутикулярная</a:t>
            </a:r>
            <a:r>
              <a:rPr lang="ru-RU" sz="3600" dirty="0"/>
              <a:t> (через покровную ткань листа, от 10 до 50%).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/>
              <a:t>Расположение устьиц</a:t>
            </a:r>
          </a:p>
        </p:txBody>
      </p:sp>
      <p:pic>
        <p:nvPicPr>
          <p:cNvPr id="4098" name="Picture 2" descr="D:\Ольга\ПЛОДОВОДСТВО\лекарственные растения\картинки\устьица расположение86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806489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80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Строение устьиц: </a:t>
            </a:r>
            <a:r>
              <a:rPr lang="ru-RU" sz="3600" dirty="0"/>
              <a:t>2 замыкающие клетки с хлоропластами, </a:t>
            </a:r>
            <a:r>
              <a:rPr lang="ru-RU" sz="3600" dirty="0" err="1"/>
              <a:t>устьичная</a:t>
            </a:r>
            <a:r>
              <a:rPr lang="ru-RU" sz="3600" dirty="0"/>
              <a:t> щель.</a:t>
            </a:r>
          </a:p>
        </p:txBody>
      </p:sp>
      <p:pic>
        <p:nvPicPr>
          <p:cNvPr id="3074" name="Picture 2" descr="D:\Ольга\ПЛОДОВОДСТВО\лекарственные растения\картинки\устьица сх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1875" y="2290762"/>
            <a:ext cx="45434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23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Постепенное открывание устьиц</a:t>
            </a:r>
          </a:p>
        </p:txBody>
      </p:sp>
      <p:pic>
        <p:nvPicPr>
          <p:cNvPr id="1026" name="Picture 2" descr="D:\Ольга\ПЛОДОВОДСТВО\лекарственные растения\картинки\усть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3729" y="2060575"/>
            <a:ext cx="3139717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58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/>
              <a:t>Устьица под микроскопом</a:t>
            </a:r>
          </a:p>
        </p:txBody>
      </p:sp>
      <p:pic>
        <p:nvPicPr>
          <p:cNvPr id="2050" name="Picture 2" descr="D:\Ольга\ПЛОДОВОДСТВО\лекарственные растения\картинки\устьица микроско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41682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850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/>
              <a:t>ПРОЦЕСС ИСПАРЕНИЯ</a:t>
            </a:r>
          </a:p>
        </p:txBody>
      </p:sp>
      <p:pic>
        <p:nvPicPr>
          <p:cNvPr id="4098" name="Picture 2" descr="D:\Ольга\ПЛОДОВОДСТВО\ФИЗИОЛОГИЯ\картинки\процесс испаре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1"/>
            <a:ext cx="597666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21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3600" dirty="0"/>
              <a:t>Кластеры взаимодействуя, образуют «плотноупакованную» воду – т.н. гексагональная структура воды.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dirty="0"/>
          </a:p>
          <a:p>
            <a:pPr>
              <a:spcBef>
                <a:spcPts val="0"/>
              </a:spcBef>
            </a:pPr>
            <a:r>
              <a:rPr lang="ru-RU" sz="3600" b="1" dirty="0"/>
              <a:t>Общее количество воды в клетке: 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/>
              <a:t>клеточные стенки - 25-40%, 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/>
              <a:t>в цитоплазме - 5%, мембранах – 25-30%,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/>
              <a:t>в ядре – 20-30%,  хлоропластах – 14-20%,</a:t>
            </a:r>
          </a:p>
          <a:p>
            <a:pPr>
              <a:spcBef>
                <a:spcPts val="0"/>
              </a:spcBef>
              <a:buNone/>
            </a:pPr>
            <a:r>
              <a:rPr lang="ru-RU" sz="3600" dirty="0"/>
              <a:t>больше всего воды в вакуоли.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160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065451"/>
          </a:xfrm>
        </p:spPr>
        <p:txBody>
          <a:bodyPr>
            <a:normAutofit/>
          </a:bodyPr>
          <a:lstStyle/>
          <a:p>
            <a:pPr algn="ctr"/>
            <a:r>
              <a:rPr lang="ru-RU" b="1">
                <a:solidFill>
                  <a:srgbClr val="BFBFBF"/>
                </a:solidFill>
              </a:rPr>
              <a:t>МЕХАНИЗМ РАБОТЫ УСТЬИЦ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59" y="2666999"/>
            <a:ext cx="7429499" cy="312420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/>
              <a:t>1. </a:t>
            </a:r>
            <a:r>
              <a:rPr lang="ru-RU" b="1" err="1"/>
              <a:t>Гидроактивный</a:t>
            </a:r>
            <a:r>
              <a:rPr lang="ru-RU" b="1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/>
              <a:t>В основе механизма лежит изменение тургора замыкающих клеток устьиц, обеспечивается механизмом осмоса (фотосинтез в замыкающих клетках повышает концентрацию раствора).</a:t>
            </a:r>
          </a:p>
          <a:p>
            <a:pPr marL="0" indent="0">
              <a:spcBef>
                <a:spcPts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66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Если тургор замыкающих клеток высокий – устьица открываются за счет растяжения наружных стенок.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И, наоборот, при дефиците воды и падении тургора - устьица замыкаются. </a:t>
            </a:r>
          </a:p>
          <a:p>
            <a:pPr marL="0" indent="0">
              <a:buNone/>
            </a:pPr>
            <a:r>
              <a:rPr lang="ru-RU" sz="3600" b="1" dirty="0"/>
              <a:t>2. </a:t>
            </a:r>
            <a:r>
              <a:rPr lang="ru-RU" sz="3600" b="1" dirty="0" err="1"/>
              <a:t>Гидропассивный</a:t>
            </a:r>
            <a:r>
              <a:rPr lang="ru-RU" sz="3600" dirty="0"/>
              <a:t>: при 100% влажности воздуха клетки эпидермиса листа сдавливают устьица и они закрываются.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57352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065451"/>
          </a:xfrm>
        </p:spPr>
        <p:txBody>
          <a:bodyPr>
            <a:normAutofit/>
          </a:bodyPr>
          <a:lstStyle/>
          <a:p>
            <a:pPr algn="ctr"/>
            <a:r>
              <a:rPr lang="ru-RU" b="1">
                <a:solidFill>
                  <a:srgbClr val="BFBFBF"/>
                </a:solidFill>
              </a:rPr>
              <a:t>6. ФАКТОРЫ, ВЛИЯЮЩИЕ НА ИНТЕНСИВНОСТЬ ТРАНСПИРАЦИИ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59" y="2666999"/>
            <a:ext cx="7429499" cy="312420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/>
              <a:t>1. ТЕМПЕРАТУРА ВОЗДУХА. Зависимость прямая.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/>
              <a:t>2. ВЛАЖНОСТЬ ВОЗДУХА. Зависимость обратная.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/>
              <a:t>3. ИНТЕНСИВНОСТЬ СВЕТА. Зависимость прямая.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/>
              <a:t>4. ИНТЕНСИВНОСТЬ ВЕТРА. Зависимость прямая.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/>
              <a:t>5. Морфологические, анатомические и возрастные особенности листа.</a:t>
            </a:r>
          </a:p>
        </p:txBody>
      </p:sp>
    </p:spTree>
    <p:extLst>
      <p:ext uri="{BB962C8B-B14F-4D97-AF65-F5344CB8AC3E}">
        <p14:creationId xmlns:p14="http://schemas.microsoft.com/office/powerpoint/2010/main" val="4072937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ЗАЩИТА полей от жары сетками</a:t>
            </a:r>
            <a:endParaRPr lang="ru-RU" dirty="0"/>
          </a:p>
        </p:txBody>
      </p:sp>
      <p:pic>
        <p:nvPicPr>
          <p:cNvPr id="4" name="Picture 2" descr="D:\Ольга\ПЛОДОВОДСТВО\лекарственные растения\картинки\защита от жары сетк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2257" y="2060575"/>
            <a:ext cx="6062662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Ольга\ПЛОДОВОДСТВО\лекарственные растения\картинки\защита от жары сетками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7993063" cy="44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732" y="609600"/>
            <a:ext cx="5057825" cy="1905000"/>
          </a:xfrm>
        </p:spPr>
        <p:txBody>
          <a:bodyPr>
            <a:normAutofit/>
          </a:bodyPr>
          <a:lstStyle/>
          <a:p>
            <a:r>
              <a:rPr lang="ru-RU" b="1"/>
              <a:t>РОЛЬ ВОДЫ для растения:</a:t>
            </a:r>
          </a:p>
        </p:txBody>
      </p:sp>
      <p:pic>
        <p:nvPicPr>
          <p:cNvPr id="5" name="Picture 4" descr="Растение от заземления">
            <a:extLst>
              <a:ext uri="{FF2B5EF4-FFF2-40B4-BE49-F238E27FC236}">
                <a16:creationId xmlns:a16="http://schemas.microsoft.com/office/drawing/2014/main" id="{7CF69F19-052D-54D6-5076-BD42B48BB8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856" r="30744" b="-1"/>
          <a:stretch>
            <a:fillRect/>
          </a:stretch>
        </p:blipFill>
        <p:spPr>
          <a:xfrm>
            <a:off x="193192" y="10"/>
            <a:ext cx="2609642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732" y="2666999"/>
            <a:ext cx="5285133" cy="341574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/>
              <a:t>1. Среда для б/х реакций.</a:t>
            </a:r>
          </a:p>
          <a:p>
            <a:pPr marL="0" lvl="0" indent="0">
              <a:buNone/>
            </a:pPr>
            <a:r>
              <a:rPr lang="ru-RU"/>
              <a:t>2. Реагент фотосинтеза.</a:t>
            </a:r>
          </a:p>
          <a:p>
            <a:pPr marL="0" lvl="0" indent="0">
              <a:buNone/>
            </a:pPr>
            <a:r>
              <a:rPr lang="ru-RU"/>
              <a:t>3. Участник дыхания.</a:t>
            </a:r>
          </a:p>
          <a:p>
            <a:pPr marL="0" lvl="0" indent="0">
              <a:buNone/>
            </a:pPr>
            <a:r>
              <a:rPr lang="ru-RU"/>
              <a:t>4. Обеспечивает структуру цитоплазмы, мембран и белков.</a:t>
            </a:r>
          </a:p>
          <a:p>
            <a:pPr marL="0" lvl="0" indent="0">
              <a:buNone/>
            </a:pPr>
            <a:r>
              <a:rPr lang="ru-RU"/>
              <a:t>5. Поддерживает тургор клеток.</a:t>
            </a:r>
          </a:p>
          <a:p>
            <a:pPr marL="0" lvl="0" indent="0">
              <a:buNone/>
            </a:pPr>
            <a:r>
              <a:rPr lang="ru-RU"/>
              <a:t>6. Связывает все части растения.</a:t>
            </a:r>
          </a:p>
          <a:p>
            <a:pPr marL="0" lvl="0" indent="0">
              <a:buNone/>
            </a:pPr>
            <a:r>
              <a:rPr lang="ru-RU"/>
              <a:t>7. Обеспечивает рост клеток (в фазе растяжения).</a:t>
            </a:r>
          </a:p>
        </p:txBody>
      </p:sp>
    </p:spTree>
    <p:extLst>
      <p:ext uri="{BB962C8B-B14F-4D97-AF65-F5344CB8AC3E}">
        <p14:creationId xmlns:p14="http://schemas.microsoft.com/office/powerpoint/2010/main" val="139072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065451"/>
          </a:xfrm>
        </p:spPr>
        <p:txBody>
          <a:bodyPr>
            <a:normAutofit/>
          </a:bodyPr>
          <a:lstStyle/>
          <a:p>
            <a:pPr lvl="0" algn="ctr">
              <a:lnSpc>
                <a:spcPct val="90000"/>
              </a:lnSpc>
            </a:pPr>
            <a:br>
              <a:rPr lang="ru-RU" sz="2200" b="1">
                <a:solidFill>
                  <a:srgbClr val="BFBFBF"/>
                </a:solidFill>
              </a:rPr>
            </a:br>
            <a:r>
              <a:rPr lang="ru-RU" sz="2200" b="1">
                <a:solidFill>
                  <a:srgbClr val="BFBFBF"/>
                </a:solidFill>
              </a:rPr>
              <a:t>Формы воды в растении:</a:t>
            </a:r>
            <a:br>
              <a:rPr lang="ru-RU" sz="2200" b="1">
                <a:solidFill>
                  <a:srgbClr val="BFBFBF"/>
                </a:solidFill>
              </a:rPr>
            </a:br>
            <a:endParaRPr lang="ru-RU" sz="2200" b="1">
              <a:solidFill>
                <a:srgbClr val="BFBFB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59" y="2666999"/>
            <a:ext cx="7429499" cy="312420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/>
              <a:t>1. Свободная вода (</a:t>
            </a:r>
            <a:r>
              <a:rPr lang="ru-RU"/>
              <a:t>около 80%): </a:t>
            </a:r>
          </a:p>
          <a:p>
            <a:pPr>
              <a:spcBef>
                <a:spcPts val="0"/>
              </a:spcBef>
            </a:pPr>
            <a:r>
              <a:rPr lang="ru-RU"/>
              <a:t>Легко передвигается, легко вступает в б/х реакции, легко испаряется и быстро замерзает.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/>
              <a:t>2. Связанная вода: </a:t>
            </a:r>
          </a:p>
          <a:p>
            <a:pPr>
              <a:spcBef>
                <a:spcPts val="0"/>
              </a:spcBef>
            </a:pPr>
            <a:r>
              <a:rPr lang="ru-RU"/>
              <a:t>не может быть растворителем, </a:t>
            </a:r>
          </a:p>
          <a:p>
            <a:pPr>
              <a:spcBef>
                <a:spcPts val="0"/>
              </a:spcBef>
            </a:pPr>
            <a:r>
              <a:rPr lang="ru-RU"/>
              <a:t>не замерзает и не испаряется. </a:t>
            </a:r>
          </a:p>
          <a:p>
            <a:pPr>
              <a:spcBef>
                <a:spcPts val="0"/>
              </a:spcBef>
            </a:pPr>
            <a:r>
              <a:rPr lang="ru-RU"/>
              <a:t>Связана с сахарами, гидрофильными белками, минеральными солями.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795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/>
              <a:t>Формы воды в почве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900" dirty="0"/>
              <a:t>1. </a:t>
            </a:r>
            <a:r>
              <a:rPr lang="ru-RU" sz="3900" b="1" dirty="0"/>
              <a:t>Гравитационная</a:t>
            </a:r>
            <a:r>
              <a:rPr lang="ru-RU" sz="3900" dirty="0"/>
              <a:t> (передвигается по силе тяжести). Растениям доступна.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900" dirty="0"/>
              <a:t>2. </a:t>
            </a:r>
            <a:r>
              <a:rPr lang="ru-RU" sz="3900" b="1" dirty="0"/>
              <a:t>Капиллярная</a:t>
            </a:r>
            <a:r>
              <a:rPr lang="ru-RU" sz="39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900" dirty="0"/>
              <a:t>(заполняет поры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900" dirty="0"/>
              <a:t>почвы, движется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900" dirty="0"/>
              <a:t>во всех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900" dirty="0"/>
              <a:t>направлениях).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900" dirty="0"/>
              <a:t>Растениям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900" dirty="0"/>
              <a:t>доступна.</a:t>
            </a:r>
          </a:p>
          <a:p>
            <a:endParaRPr lang="ru-RU" sz="3600" dirty="0"/>
          </a:p>
        </p:txBody>
      </p:sp>
      <p:pic>
        <p:nvPicPr>
          <p:cNvPr id="1026" name="Picture 2" descr="D:\Ольга\ПЛОДОВОДСТВО\лекарственные растения\картинки\ВОД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04864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13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3. </a:t>
            </a:r>
            <a:r>
              <a:rPr lang="ru-RU" sz="3600" b="1" dirty="0"/>
              <a:t>Сорбированная</a:t>
            </a:r>
            <a:r>
              <a:rPr lang="ru-RU" sz="3600" dirty="0"/>
              <a:t> (удерживается на поверхности почвенных частиц): пленочная и гигроскопическая.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4. </a:t>
            </a:r>
            <a:r>
              <a:rPr lang="ru-RU" sz="3600" b="1" dirty="0"/>
              <a:t>Пленочная</a:t>
            </a:r>
            <a:r>
              <a:rPr lang="ru-RU" sz="3600" dirty="0"/>
              <a:t> (окружает твердые частицы в виде пленки). Растениям почти недоступна.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5. </a:t>
            </a:r>
            <a:r>
              <a:rPr lang="ru-RU" sz="3600" b="1" dirty="0"/>
              <a:t>Гигроскопическая</a:t>
            </a:r>
            <a:r>
              <a:rPr lang="ru-RU" sz="3600" dirty="0"/>
              <a:t> (молекулы водяного пара, не способна передвигаться). Растениям недоступна.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6. </a:t>
            </a:r>
            <a:r>
              <a:rPr lang="ru-RU" sz="3600" b="1" dirty="0"/>
              <a:t>Грунтовая и твердая </a:t>
            </a:r>
            <a:r>
              <a:rPr lang="ru-RU" sz="3600" dirty="0"/>
              <a:t>вода растениям недоступны.</a:t>
            </a:r>
          </a:p>
        </p:txBody>
      </p:sp>
    </p:spTree>
    <p:extLst>
      <p:ext uri="{BB962C8B-B14F-4D97-AF65-F5344CB8AC3E}">
        <p14:creationId xmlns:p14="http://schemas.microsoft.com/office/powerpoint/2010/main" val="160561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468582"/>
          </a:xfrm>
        </p:spPr>
        <p:txBody>
          <a:bodyPr>
            <a:normAutofit/>
          </a:bodyPr>
          <a:lstStyle/>
          <a:p>
            <a:r>
              <a:rPr lang="ru-RU" b="1"/>
              <a:t>2. ГРУППЫ РАСТЕНИЙ ПО ОТНОШЕНИЮ К ВЛАЖНОСТИ: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24B960E-5C6D-8427-90EB-56C1E9D3A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459463"/>
              </p:ext>
            </p:extLst>
          </p:nvPr>
        </p:nvGraphicFramePr>
        <p:xfrm>
          <a:off x="856059" y="2286000"/>
          <a:ext cx="74295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2180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818</TotalTime>
  <Words>1501</Words>
  <Application>Microsoft Office PowerPoint</Application>
  <PresentationFormat>Экран (4:3)</PresentationFormat>
  <Paragraphs>158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Arial</vt:lpstr>
      <vt:lpstr>Century Gothic</vt:lpstr>
      <vt:lpstr>Сетка</vt:lpstr>
      <vt:lpstr>Водно-минеральное питание растений</vt:lpstr>
      <vt:lpstr> 1. Структура воды  </vt:lpstr>
      <vt:lpstr>Презентация PowerPoint</vt:lpstr>
      <vt:lpstr>Презентация PowerPoint</vt:lpstr>
      <vt:lpstr>РОЛЬ ВОДЫ для растения:</vt:lpstr>
      <vt:lpstr> Формы воды в растении: </vt:lpstr>
      <vt:lpstr>Формы воды в почве</vt:lpstr>
      <vt:lpstr>Презентация PowerPoint</vt:lpstr>
      <vt:lpstr>2. ГРУППЫ РАСТЕНИЙ ПО ОТНОШЕНИЮ К ВЛАЖНОСТИ:</vt:lpstr>
      <vt:lpstr>Презентация PowerPoint</vt:lpstr>
      <vt:lpstr>  3. ПОСТУПЛЕНИЕ ВОДЫ В КОРЕНЬ   </vt:lpstr>
      <vt:lpstr>Поглощение воды корнем</vt:lpstr>
      <vt:lpstr>Внутреннее строение корня</vt:lpstr>
      <vt:lpstr>Пути перемещения растворов по корню:</vt:lpstr>
      <vt:lpstr>Перемещение воды по корню:</vt:lpstr>
      <vt:lpstr>Презентация PowerPoint</vt:lpstr>
      <vt:lpstr>Презентация PowerPoint</vt:lpstr>
      <vt:lpstr> КОРНЕВОЕ ДАВЛЕНИЕ – сила, вызывающая односторонний ток воды по сосудам корня вверх и не зависящая от транспирации (испарение воды листьями).  </vt:lpstr>
      <vt:lpstr> МЕХАНИЗМЫ ОБНАРУЖЕНИЯ корневого давления: </vt:lpstr>
      <vt:lpstr>ОПЫТ ПО ОБНАРУЖЕНИЮ КОРНЕВОГО ДАВЛЕНИЯ</vt:lpstr>
      <vt:lpstr>ГУТТАЦИЯ</vt:lpstr>
      <vt:lpstr> Показатели водного потенциала: </vt:lpstr>
      <vt:lpstr> 4. ВОДНЫЙ БАЛАНС – равновесие между процессами поступления и расходом воды растением в течение времени. </vt:lpstr>
      <vt:lpstr> Если снабжение водой не улучшится, возникает явление - ЗАВЯДАНИЕ. </vt:lpstr>
      <vt:lpstr> ТИПЫ ЗАВЯДАНИЯ: </vt:lpstr>
      <vt:lpstr>Презентация PowerPoint</vt:lpstr>
      <vt:lpstr>ПОСЛЕДСТВИЯ ЗАВЯДАНИЯ:</vt:lpstr>
      <vt:lpstr>Презентация PowerPoint</vt:lpstr>
      <vt:lpstr> Критические периоды наибольшей чувствительности к снабжению водой: </vt:lpstr>
      <vt:lpstr>5. ТРАНСПИРАЦИЯ – физиологический процесс испарения воды надземными органами растения, главным из которых является лист</vt:lpstr>
      <vt:lpstr>«Транспирация – неизбежное зло» (К.А.Тимирязев)</vt:lpstr>
      <vt:lpstr> </vt:lpstr>
      <vt:lpstr>Презентация PowerPoint</vt:lpstr>
      <vt:lpstr>ВИДЫ ТРАНСПИРАЦИИ</vt:lpstr>
      <vt:lpstr>Расположение устьиц</vt:lpstr>
      <vt:lpstr>Строение устьиц: 2 замыкающие клетки с хлоропластами, устьичная щель.</vt:lpstr>
      <vt:lpstr>Постепенное открывание устьиц</vt:lpstr>
      <vt:lpstr>Устьица под микроскопом</vt:lpstr>
      <vt:lpstr>ПРОЦЕСС ИСПАРЕНИЯ</vt:lpstr>
      <vt:lpstr>МЕХАНИЗМ РАБОТЫ УСТЬИЦ</vt:lpstr>
      <vt:lpstr>Презентация PowerPoint</vt:lpstr>
      <vt:lpstr>6. ФАКТОРЫ, ВЛИЯЮЩИЕ НА ИНТЕНСИВНОСТЬ ТРАНСПИРАЦИИ</vt:lpstr>
      <vt:lpstr>ЗАЩИТА полей от жары сетками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 III   ВОДНЫЙ ОБМЕН РАСТЕНИЙ</dc:title>
  <dc:creator>User</dc:creator>
  <cp:lastModifiedBy>Диас Суюнбай</cp:lastModifiedBy>
  <cp:revision>58</cp:revision>
  <dcterms:created xsi:type="dcterms:W3CDTF">2013-12-04T06:13:40Z</dcterms:created>
  <dcterms:modified xsi:type="dcterms:W3CDTF">2025-09-25T18:31:04Z</dcterms:modified>
</cp:coreProperties>
</file>